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9" r:id="rId2"/>
  </p:sldMasterIdLst>
  <p:notesMasterIdLst>
    <p:notesMasterId r:id="rId24"/>
  </p:notesMasterIdLst>
  <p:sldIdLst>
    <p:sldId id="256" r:id="rId3"/>
    <p:sldId id="257" r:id="rId4"/>
    <p:sldId id="258" r:id="rId5"/>
    <p:sldId id="276" r:id="rId6"/>
    <p:sldId id="277" r:id="rId7"/>
    <p:sldId id="282" r:id="rId8"/>
    <p:sldId id="261" r:id="rId9"/>
    <p:sldId id="278" r:id="rId10"/>
    <p:sldId id="265" r:id="rId11"/>
    <p:sldId id="268" r:id="rId12"/>
    <p:sldId id="281" r:id="rId13"/>
    <p:sldId id="270" r:id="rId14"/>
    <p:sldId id="271" r:id="rId15"/>
    <p:sldId id="269" r:id="rId16"/>
    <p:sldId id="280" r:id="rId17"/>
    <p:sldId id="272" r:id="rId18"/>
    <p:sldId id="273" r:id="rId19"/>
    <p:sldId id="285" r:id="rId20"/>
    <p:sldId id="284" r:id="rId21"/>
    <p:sldId id="274" r:id="rId22"/>
    <p:sldId id="275" r:id="rId23"/>
  </p:sldIdLst>
  <p:sldSz cx="9144000" cy="6858000" type="screen4x3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Szerző" initials="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D860F"/>
    <a:srgbClr val="FD970F"/>
    <a:srgbClr val="FFAA00"/>
    <a:srgbClr val="F9A223"/>
    <a:srgbClr val="009900"/>
    <a:srgbClr val="CCFFFF"/>
    <a:srgbClr val="CC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78" autoAdjust="0"/>
  </p:normalViewPr>
  <p:slideViewPr>
    <p:cSldViewPr>
      <p:cViewPr>
        <p:scale>
          <a:sx n="100" d="100"/>
          <a:sy n="100" d="100"/>
        </p:scale>
        <p:origin x="-1860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546E3C-82A2-447D-BC80-EF230EB923FF}" type="doc">
      <dgm:prSet loTypeId="urn:microsoft.com/office/officeart/2005/8/layout/venn1" loCatId="relationship" qsTypeId="urn:microsoft.com/office/officeart/2005/8/quickstyle/3d3" qsCatId="3D" csTypeId="urn:microsoft.com/office/officeart/2005/8/colors/colorful4" csCatId="colorful" phldr="1"/>
      <dgm:spPr/>
    </dgm:pt>
    <dgm:pt modelId="{B9DB0F8C-DCFC-4B0C-B147-6B614F3D24A2}">
      <dgm:prSet phldrT="[Szöveg]" custT="1"/>
      <dgm:spPr>
        <a:solidFill>
          <a:srgbClr val="FFC000">
            <a:alpha val="50000"/>
          </a:srgb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hu-HU" sz="1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Közbeszerzési és Ellátási Főigazgatóság</a:t>
          </a:r>
          <a:endParaRPr lang="hu-HU" sz="1400" b="1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6F09DC-7AE4-4CBF-8573-E1E9F72462EC}" type="parTrans" cxnId="{14E6B5CC-76A1-493C-A959-69A3EA449684}">
      <dgm:prSet/>
      <dgm:spPr/>
      <dgm:t>
        <a:bodyPr/>
        <a:lstStyle/>
        <a:p>
          <a:endParaRPr lang="hu-HU"/>
        </a:p>
      </dgm:t>
    </dgm:pt>
    <dgm:pt modelId="{A45EB197-B056-4FD7-8CAA-B09818717455}" type="sibTrans" cxnId="{14E6B5CC-76A1-493C-A959-69A3EA449684}">
      <dgm:prSet/>
      <dgm:spPr/>
      <dgm:t>
        <a:bodyPr/>
        <a:lstStyle/>
        <a:p>
          <a:endParaRPr lang="hu-HU"/>
        </a:p>
      </dgm:t>
    </dgm:pt>
    <dgm:pt modelId="{AA90F7FB-0C70-4902-B41D-BF531454D60F}">
      <dgm:prSet phldrT="[Szöveg]" custT="1"/>
      <dgm:spPr>
        <a:solidFill>
          <a:srgbClr val="009900">
            <a:alpha val="50000"/>
          </a:srgbClr>
        </a:solidFill>
      </dgm:spPr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endParaRPr lang="hu-H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hu-HU" sz="14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Eladók,</a:t>
          </a:r>
        </a:p>
        <a:p>
          <a:pPr algn="r">
            <a:lnSpc>
              <a:spcPct val="100000"/>
            </a:lnSpc>
            <a:spcAft>
              <a:spcPts val="0"/>
            </a:spcAft>
          </a:pPr>
          <a:r>
            <a:rPr lang="hu-HU" sz="1400" b="1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Szolgáltatók</a:t>
          </a:r>
          <a:endParaRPr lang="hu-HU" sz="1400" b="1" dirty="0"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307FBE-9C29-4019-9B5E-86115D4C57C1}" type="parTrans" cxnId="{0E647EB8-22F1-4EC4-BEE3-F96D26F8949C}">
      <dgm:prSet/>
      <dgm:spPr/>
      <dgm:t>
        <a:bodyPr/>
        <a:lstStyle/>
        <a:p>
          <a:endParaRPr lang="hu-HU"/>
        </a:p>
      </dgm:t>
    </dgm:pt>
    <dgm:pt modelId="{DF0A178D-F973-478B-87C0-55C1E08456A6}" type="sibTrans" cxnId="{0E647EB8-22F1-4EC4-BEE3-F96D26F8949C}">
      <dgm:prSet/>
      <dgm:spPr/>
      <dgm:t>
        <a:bodyPr/>
        <a:lstStyle/>
        <a:p>
          <a:endParaRPr lang="hu-HU"/>
        </a:p>
      </dgm:t>
    </dgm:pt>
    <dgm:pt modelId="{E9271242-769B-43F1-A454-FD8A5AD9629C}">
      <dgm:prSet phldrT="[Szöveg]" custT="1"/>
      <dgm:spPr/>
      <dgm:t>
        <a:bodyPr/>
        <a:lstStyle/>
        <a:p>
          <a:pPr algn="ctr">
            <a:spcAft>
              <a:spcPts val="0"/>
            </a:spcAft>
          </a:pPr>
          <a:endParaRPr lang="hu-H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>
            <a:spcAft>
              <a:spcPts val="0"/>
            </a:spcAft>
          </a:pPr>
          <a:endParaRPr lang="hu-H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hu-HU" sz="1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Intézmények</a:t>
          </a:r>
          <a:r>
            <a:rPr lang="hu-HU" sz="14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hu-HU" sz="1100" dirty="0" smtClean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ts val="0"/>
            </a:spcAft>
          </a:pPr>
          <a:r>
            <a:rPr lang="hu-HU" sz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(kötelezett, </a:t>
          </a:r>
        </a:p>
        <a:p>
          <a:pPr algn="l">
            <a:spcAft>
              <a:spcPts val="0"/>
            </a:spcAft>
          </a:pPr>
          <a:r>
            <a:rPr lang="hu-HU" sz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önként csatlakozó)</a:t>
          </a:r>
          <a:endParaRPr lang="hu-HU" sz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0A951C-BF01-441B-9622-7868B1AC9CA1}" type="parTrans" cxnId="{82B36496-D8B5-4AC4-AAB9-AB91790431E6}">
      <dgm:prSet/>
      <dgm:spPr/>
      <dgm:t>
        <a:bodyPr/>
        <a:lstStyle/>
        <a:p>
          <a:endParaRPr lang="hu-HU"/>
        </a:p>
      </dgm:t>
    </dgm:pt>
    <dgm:pt modelId="{E45C4C5E-1B5A-4E41-9C0E-1A41066DF257}" type="sibTrans" cxnId="{82B36496-D8B5-4AC4-AAB9-AB91790431E6}">
      <dgm:prSet/>
      <dgm:spPr/>
      <dgm:t>
        <a:bodyPr/>
        <a:lstStyle/>
        <a:p>
          <a:endParaRPr lang="hu-HU"/>
        </a:p>
      </dgm:t>
    </dgm:pt>
    <dgm:pt modelId="{75B19396-B731-49D0-8AD6-15A9527C9C8C}">
      <dgm:prSet phldrT="[Szöveg]" custT="1"/>
      <dgm:spPr>
        <a:solidFill>
          <a:srgbClr val="FFC000">
            <a:alpha val="50000"/>
          </a:srgbClr>
        </a:solidFill>
      </dgm:spPr>
      <dgm:t>
        <a:bodyPr/>
        <a:lstStyle/>
        <a:p>
          <a:pPr marL="446088" indent="-84138" algn="l">
            <a:spcAft>
              <a:spcPct val="15000"/>
            </a:spcAft>
          </a:pPr>
          <a:r>
            <a:rPr lang="hu-H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központosított közbeszerzési eljárások lebonyolítása</a:t>
          </a:r>
        </a:p>
      </dgm:t>
    </dgm:pt>
    <dgm:pt modelId="{F2B3832B-8A4A-4A68-B9D3-F087B1556699}" type="parTrans" cxnId="{27E85A02-EB70-4135-8D30-0453E9AB32E7}">
      <dgm:prSet/>
      <dgm:spPr/>
      <dgm:t>
        <a:bodyPr/>
        <a:lstStyle/>
        <a:p>
          <a:endParaRPr lang="hu-HU"/>
        </a:p>
      </dgm:t>
    </dgm:pt>
    <dgm:pt modelId="{1561E55F-5B02-47F4-954C-BC74DA8D84AA}" type="sibTrans" cxnId="{27E85A02-EB70-4135-8D30-0453E9AB32E7}">
      <dgm:prSet/>
      <dgm:spPr/>
      <dgm:t>
        <a:bodyPr/>
        <a:lstStyle/>
        <a:p>
          <a:endParaRPr lang="hu-HU"/>
        </a:p>
      </dgm:t>
    </dgm:pt>
    <dgm:pt modelId="{CCA8E5D1-AA69-4834-ABB9-F03E22F76822}">
      <dgm:prSet phldrT="[Szöveg]" custT="1"/>
      <dgm:spPr>
        <a:solidFill>
          <a:srgbClr val="FFC000">
            <a:alpha val="50000"/>
          </a:srgbClr>
        </a:solidFill>
      </dgm:spPr>
      <dgm:t>
        <a:bodyPr/>
        <a:lstStyle/>
        <a:p>
          <a:pPr marL="446088" indent="-84138" algn="l">
            <a:spcAft>
              <a:spcPct val="15000"/>
            </a:spcAft>
          </a:pPr>
          <a:r>
            <a:rPr lang="hu-H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kiemelt termékkör kezelés</a:t>
          </a:r>
        </a:p>
      </dgm:t>
    </dgm:pt>
    <dgm:pt modelId="{C550EC18-9D13-41ED-9BB3-63B0375CC267}" type="parTrans" cxnId="{441BFFC2-2B43-4BB0-AD07-A3071D2D53D5}">
      <dgm:prSet/>
      <dgm:spPr/>
      <dgm:t>
        <a:bodyPr/>
        <a:lstStyle/>
        <a:p>
          <a:endParaRPr lang="hu-HU"/>
        </a:p>
      </dgm:t>
    </dgm:pt>
    <dgm:pt modelId="{46C52F24-9B4D-49FF-BEF6-64DD14CAE7F4}" type="sibTrans" cxnId="{441BFFC2-2B43-4BB0-AD07-A3071D2D53D5}">
      <dgm:prSet/>
      <dgm:spPr/>
      <dgm:t>
        <a:bodyPr/>
        <a:lstStyle/>
        <a:p>
          <a:endParaRPr lang="hu-HU"/>
        </a:p>
      </dgm:t>
    </dgm:pt>
    <dgm:pt modelId="{13CBE41C-CE5C-4CDC-A012-3474F8F0334C}">
      <dgm:prSet phldrT="[Szöveg]" custT="1"/>
      <dgm:spPr>
        <a:solidFill>
          <a:srgbClr val="009900">
            <a:alpha val="50000"/>
          </a:srgbClr>
        </a:solidFill>
      </dgm:spPr>
      <dgm:t>
        <a:bodyPr/>
        <a:lstStyle/>
        <a:p>
          <a:pPr marL="85725" indent="-85725" algn="l">
            <a:lnSpc>
              <a:spcPct val="90000"/>
            </a:lnSpc>
            <a:spcAft>
              <a:spcPct val="15000"/>
            </a:spcAft>
          </a:pPr>
          <a:r>
            <a:rPr lang="hu-H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ajánlatadás a keretmegállapodások alapján az Intézmények részére</a:t>
          </a:r>
        </a:p>
      </dgm:t>
    </dgm:pt>
    <dgm:pt modelId="{433B622F-0145-444D-AB3A-E19487841D8D}" type="parTrans" cxnId="{DED61ACA-DEEF-409F-8FFE-035CA0E8488E}">
      <dgm:prSet/>
      <dgm:spPr/>
      <dgm:t>
        <a:bodyPr/>
        <a:lstStyle/>
        <a:p>
          <a:endParaRPr lang="hu-HU"/>
        </a:p>
      </dgm:t>
    </dgm:pt>
    <dgm:pt modelId="{E7BF636B-3BAB-4C38-8BDE-7AED65E75C8B}" type="sibTrans" cxnId="{DED61ACA-DEEF-409F-8FFE-035CA0E8488E}">
      <dgm:prSet/>
      <dgm:spPr/>
      <dgm:t>
        <a:bodyPr/>
        <a:lstStyle/>
        <a:p>
          <a:endParaRPr lang="hu-HU"/>
        </a:p>
      </dgm:t>
    </dgm:pt>
    <dgm:pt modelId="{B3C66445-3071-4193-B3E5-4945E131D21B}">
      <dgm:prSet phldrT="[Szöveg]" custT="1"/>
      <dgm:spPr>
        <a:solidFill>
          <a:srgbClr val="009900">
            <a:alpha val="50000"/>
          </a:srgbClr>
        </a:solidFill>
      </dgm:spPr>
      <dgm:t>
        <a:bodyPr/>
        <a:lstStyle/>
        <a:p>
          <a:pPr marL="85725" indent="-85725" algn="l">
            <a:lnSpc>
              <a:spcPct val="90000"/>
            </a:lnSpc>
            <a:spcAft>
              <a:spcPct val="15000"/>
            </a:spcAft>
          </a:pPr>
          <a:r>
            <a:rPr lang="hu-H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egyedi szerződések teljesítése</a:t>
          </a:r>
        </a:p>
      </dgm:t>
    </dgm:pt>
    <dgm:pt modelId="{110521F9-CB3E-4970-8A03-55EC8B59E015}" type="parTrans" cxnId="{F8FF151D-C889-4FE4-A40E-397B7ED49FA7}">
      <dgm:prSet/>
      <dgm:spPr/>
      <dgm:t>
        <a:bodyPr/>
        <a:lstStyle/>
        <a:p>
          <a:endParaRPr lang="hu-HU"/>
        </a:p>
      </dgm:t>
    </dgm:pt>
    <dgm:pt modelId="{A174541A-6384-40AC-8C8B-06A5B1D0DC4E}" type="sibTrans" cxnId="{F8FF151D-C889-4FE4-A40E-397B7ED49FA7}">
      <dgm:prSet/>
      <dgm:spPr/>
      <dgm:t>
        <a:bodyPr/>
        <a:lstStyle/>
        <a:p>
          <a:endParaRPr lang="hu-HU"/>
        </a:p>
      </dgm:t>
    </dgm:pt>
    <dgm:pt modelId="{48C8BC65-FF98-4C22-ABFC-7DF67D25DF13}">
      <dgm:prSet phldrT="[Szöveg]" custT="1"/>
      <dgm:spPr/>
      <dgm:t>
        <a:bodyPr/>
        <a:lstStyle/>
        <a:p>
          <a:pPr marL="180975" indent="-95250" algn="l">
            <a:spcAft>
              <a:spcPct val="15000"/>
            </a:spcAft>
          </a:pPr>
          <a:r>
            <a:rPr lang="hu-H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igények Portálon történő rögzítése</a:t>
          </a:r>
        </a:p>
      </dgm:t>
    </dgm:pt>
    <dgm:pt modelId="{360490DD-4721-4B8B-96BB-E1AFF5B75CCF}" type="parTrans" cxnId="{36A1E9DC-4DDB-441F-8A61-DE7E0A28A168}">
      <dgm:prSet/>
      <dgm:spPr/>
      <dgm:t>
        <a:bodyPr/>
        <a:lstStyle/>
        <a:p>
          <a:endParaRPr lang="hu-HU"/>
        </a:p>
      </dgm:t>
    </dgm:pt>
    <dgm:pt modelId="{C49F1987-C4BF-47D7-A6FA-F8AB85E179BE}" type="sibTrans" cxnId="{36A1E9DC-4DDB-441F-8A61-DE7E0A28A168}">
      <dgm:prSet/>
      <dgm:spPr/>
      <dgm:t>
        <a:bodyPr/>
        <a:lstStyle/>
        <a:p>
          <a:endParaRPr lang="hu-HU"/>
        </a:p>
      </dgm:t>
    </dgm:pt>
    <dgm:pt modelId="{2886A648-513A-4C04-80D1-B551F42A6977}">
      <dgm:prSet phldrT="[Szöveg]" custT="1"/>
      <dgm:spPr/>
      <dgm:t>
        <a:bodyPr/>
        <a:lstStyle/>
        <a:p>
          <a:pPr marL="180975" indent="-95250" algn="l">
            <a:spcAft>
              <a:spcPct val="15000"/>
            </a:spcAft>
          </a:pPr>
          <a:r>
            <a:rPr lang="hu-H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egyedi beszerzések lebonyolítása</a:t>
          </a:r>
        </a:p>
      </dgm:t>
    </dgm:pt>
    <dgm:pt modelId="{C96DB23D-1B51-48F6-A62C-FFF3D0F34A74}" type="parTrans" cxnId="{B0A11EE6-D489-4D80-B79E-56A0738796B4}">
      <dgm:prSet/>
      <dgm:spPr/>
      <dgm:t>
        <a:bodyPr/>
        <a:lstStyle/>
        <a:p>
          <a:endParaRPr lang="hu-HU"/>
        </a:p>
      </dgm:t>
    </dgm:pt>
    <dgm:pt modelId="{A14DE569-8F0B-45C3-8EB5-0BBCB3E1C41B}" type="sibTrans" cxnId="{B0A11EE6-D489-4D80-B79E-56A0738796B4}">
      <dgm:prSet/>
      <dgm:spPr/>
      <dgm:t>
        <a:bodyPr/>
        <a:lstStyle/>
        <a:p>
          <a:endParaRPr lang="hu-HU"/>
        </a:p>
      </dgm:t>
    </dgm:pt>
    <dgm:pt modelId="{27672A8F-6F3E-4A60-B3B1-648904E27106}">
      <dgm:prSet phldrT="[Szöveg]" custT="1"/>
      <dgm:spPr/>
      <dgm:t>
        <a:bodyPr/>
        <a:lstStyle/>
        <a:p>
          <a:pPr marL="180975" indent="-95250" algn="l">
            <a:spcAft>
              <a:spcPct val="15000"/>
            </a:spcAft>
          </a:pPr>
          <a:r>
            <a:rPr lang="hu-H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adatszolgáltatás a KEF részére</a:t>
          </a:r>
        </a:p>
      </dgm:t>
    </dgm:pt>
    <dgm:pt modelId="{683D675D-F2A5-4C34-8707-A8CDA43722D5}" type="parTrans" cxnId="{3A0ABD38-CB98-4C45-AC06-23DDF42F8A82}">
      <dgm:prSet/>
      <dgm:spPr/>
      <dgm:t>
        <a:bodyPr/>
        <a:lstStyle/>
        <a:p>
          <a:endParaRPr lang="hu-HU"/>
        </a:p>
      </dgm:t>
    </dgm:pt>
    <dgm:pt modelId="{B1883FC2-3AC7-4102-B76A-75AFF585B9A2}" type="sibTrans" cxnId="{3A0ABD38-CB98-4C45-AC06-23DDF42F8A82}">
      <dgm:prSet/>
      <dgm:spPr/>
      <dgm:t>
        <a:bodyPr/>
        <a:lstStyle/>
        <a:p>
          <a:endParaRPr lang="hu-HU"/>
        </a:p>
      </dgm:t>
    </dgm:pt>
    <dgm:pt modelId="{91625D26-F612-4380-9C14-430BB2568795}">
      <dgm:prSet phldrT="[Szöveg]" custT="1"/>
      <dgm:spPr>
        <a:solidFill>
          <a:srgbClr val="FFC000">
            <a:alpha val="50000"/>
          </a:srgbClr>
        </a:solidFill>
      </dgm:spPr>
      <dgm:t>
        <a:bodyPr/>
        <a:lstStyle/>
        <a:p>
          <a:pPr marL="446088" indent="-84138" algn="l">
            <a:spcAft>
              <a:spcPct val="15000"/>
            </a:spcAft>
          </a:pPr>
          <a:r>
            <a:rPr lang="hu-H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keretmegállapodások menedzselése (teljesülés, termékváltás, stb)</a:t>
          </a:r>
        </a:p>
      </dgm:t>
    </dgm:pt>
    <dgm:pt modelId="{91394A12-A8C2-4FB6-B196-79362A845070}" type="parTrans" cxnId="{0CDFFF49-8E8B-4C95-8C35-4988E0CA4199}">
      <dgm:prSet/>
      <dgm:spPr/>
      <dgm:t>
        <a:bodyPr/>
        <a:lstStyle/>
        <a:p>
          <a:endParaRPr lang="hu-HU"/>
        </a:p>
      </dgm:t>
    </dgm:pt>
    <dgm:pt modelId="{BEDEA8CD-E7E5-4A8A-849D-8CAFB9F1B694}" type="sibTrans" cxnId="{0CDFFF49-8E8B-4C95-8C35-4988E0CA4199}">
      <dgm:prSet/>
      <dgm:spPr/>
      <dgm:t>
        <a:bodyPr/>
        <a:lstStyle/>
        <a:p>
          <a:endParaRPr lang="hu-HU"/>
        </a:p>
      </dgm:t>
    </dgm:pt>
    <dgm:pt modelId="{11D86318-068E-4A7E-AF6C-47BFEB87F300}">
      <dgm:prSet phldrT="[Szöveg]" custT="1"/>
      <dgm:spPr>
        <a:solidFill>
          <a:srgbClr val="FFC000">
            <a:alpha val="50000"/>
          </a:srgbClr>
        </a:solidFill>
      </dgm:spPr>
      <dgm:t>
        <a:bodyPr/>
        <a:lstStyle/>
        <a:p>
          <a:pPr marL="446088" indent="-84138" algn="l">
            <a:spcAft>
              <a:spcPct val="15000"/>
            </a:spcAft>
          </a:pPr>
          <a:r>
            <a:rPr lang="hu-H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portál üzemeltetés</a:t>
          </a:r>
        </a:p>
      </dgm:t>
    </dgm:pt>
    <dgm:pt modelId="{EE7DE05C-760A-4C49-8B90-74F7016F4532}" type="parTrans" cxnId="{F5EC1B90-74CD-40E9-ACEC-CDBB14D5731C}">
      <dgm:prSet/>
      <dgm:spPr/>
      <dgm:t>
        <a:bodyPr/>
        <a:lstStyle/>
        <a:p>
          <a:endParaRPr lang="hu-HU"/>
        </a:p>
      </dgm:t>
    </dgm:pt>
    <dgm:pt modelId="{8A39ADC9-A79B-4B43-9EFA-CB327EA405E0}" type="sibTrans" cxnId="{F5EC1B90-74CD-40E9-ACEC-CDBB14D5731C}">
      <dgm:prSet/>
      <dgm:spPr/>
      <dgm:t>
        <a:bodyPr/>
        <a:lstStyle/>
        <a:p>
          <a:endParaRPr lang="hu-HU"/>
        </a:p>
      </dgm:t>
    </dgm:pt>
    <dgm:pt modelId="{DE2D0DC9-9A30-4C09-B3B0-27EB3DFE854C}">
      <dgm:prSet phldrT="[Szöveg]" custT="1"/>
      <dgm:spPr>
        <a:solidFill>
          <a:srgbClr val="009900">
            <a:alpha val="50000"/>
          </a:srgbClr>
        </a:solidFill>
      </dgm:spPr>
      <dgm:t>
        <a:bodyPr/>
        <a:lstStyle/>
        <a:p>
          <a:pPr marL="85725" indent="-85725" algn="l">
            <a:lnSpc>
              <a:spcPct val="90000"/>
            </a:lnSpc>
            <a:spcAft>
              <a:spcPct val="15000"/>
            </a:spcAft>
          </a:pPr>
          <a:r>
            <a:rPr lang="hu-H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adatszolgáltatás a KEF részére</a:t>
          </a:r>
        </a:p>
      </dgm:t>
    </dgm:pt>
    <dgm:pt modelId="{629F0617-7FFD-4875-B0EA-5F64CBF88CB7}" type="parTrans" cxnId="{720F1E7E-273F-463A-98E1-E1B51F0EC4F8}">
      <dgm:prSet/>
      <dgm:spPr/>
      <dgm:t>
        <a:bodyPr/>
        <a:lstStyle/>
        <a:p>
          <a:endParaRPr lang="hu-HU"/>
        </a:p>
      </dgm:t>
    </dgm:pt>
    <dgm:pt modelId="{B01BF259-AAAA-42E6-B01A-7E581B6F764F}" type="sibTrans" cxnId="{720F1E7E-273F-463A-98E1-E1B51F0EC4F8}">
      <dgm:prSet/>
      <dgm:spPr/>
      <dgm:t>
        <a:bodyPr/>
        <a:lstStyle/>
        <a:p>
          <a:endParaRPr lang="hu-HU"/>
        </a:p>
      </dgm:t>
    </dgm:pt>
    <dgm:pt modelId="{3E31F6FC-086F-4EEC-B426-28142B308B93}">
      <dgm:prSet phldrT="[Szöveg]" custT="1"/>
      <dgm:spPr>
        <a:solidFill>
          <a:srgbClr val="FFC000">
            <a:alpha val="50000"/>
          </a:srgbClr>
        </a:solidFill>
      </dgm:spPr>
      <dgm:t>
        <a:bodyPr/>
        <a:lstStyle/>
        <a:p>
          <a:pPr marL="446088" indent="-84138" algn="l">
            <a:spcAft>
              <a:spcPct val="15000"/>
            </a:spcAft>
          </a:pPr>
          <a:r>
            <a:rPr lang="hu-H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intézményi igények gyűjtése, rendszerezése</a:t>
          </a:r>
        </a:p>
      </dgm:t>
    </dgm:pt>
    <dgm:pt modelId="{B3AFBFA7-01F1-4355-9BC5-543F8737EE7D}" type="sibTrans" cxnId="{1ED3C589-C3C8-4F71-A7F6-012124172B60}">
      <dgm:prSet/>
      <dgm:spPr/>
      <dgm:t>
        <a:bodyPr/>
        <a:lstStyle/>
        <a:p>
          <a:endParaRPr lang="hu-HU"/>
        </a:p>
      </dgm:t>
    </dgm:pt>
    <dgm:pt modelId="{E996DA0B-3236-4F19-B38C-A19BA25B82FA}" type="parTrans" cxnId="{1ED3C589-C3C8-4F71-A7F6-012124172B60}">
      <dgm:prSet/>
      <dgm:spPr/>
      <dgm:t>
        <a:bodyPr/>
        <a:lstStyle/>
        <a:p>
          <a:endParaRPr lang="hu-HU"/>
        </a:p>
      </dgm:t>
    </dgm:pt>
    <dgm:pt modelId="{7056DED3-12A4-40A8-BD2A-7BEF11F77E28}">
      <dgm:prSet phldrT="[Szöveg]" custT="1"/>
      <dgm:spPr>
        <a:solidFill>
          <a:srgbClr val="009900">
            <a:alpha val="50000"/>
          </a:srgbClr>
        </a:solidFill>
      </dgm:spPr>
      <dgm:t>
        <a:bodyPr/>
        <a:lstStyle/>
        <a:p>
          <a:pPr marL="180975" indent="-95250" algn="l">
            <a:lnSpc>
              <a:spcPct val="90000"/>
            </a:lnSpc>
            <a:spcAft>
              <a:spcPct val="15000"/>
            </a:spcAft>
          </a:pPr>
          <a:endParaRPr lang="hu-H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85FE04-D7FD-4652-895C-98971AA2FA52}" type="parTrans" cxnId="{C631C434-739C-40F8-A3A7-0F4A1E9E1F18}">
      <dgm:prSet/>
      <dgm:spPr/>
      <dgm:t>
        <a:bodyPr/>
        <a:lstStyle/>
        <a:p>
          <a:endParaRPr lang="hu-HU"/>
        </a:p>
      </dgm:t>
    </dgm:pt>
    <dgm:pt modelId="{A34AB23B-53CA-4E7D-8818-894E25ECD282}" type="sibTrans" cxnId="{C631C434-739C-40F8-A3A7-0F4A1E9E1F18}">
      <dgm:prSet/>
      <dgm:spPr/>
      <dgm:t>
        <a:bodyPr/>
        <a:lstStyle/>
        <a:p>
          <a:endParaRPr lang="hu-HU"/>
        </a:p>
      </dgm:t>
    </dgm:pt>
    <dgm:pt modelId="{BE250477-62CE-49A2-A429-C9B829F7EB74}">
      <dgm:prSet phldrT="[Szöveg]" custT="1"/>
      <dgm:spPr/>
      <dgm:t>
        <a:bodyPr/>
        <a:lstStyle/>
        <a:p>
          <a:pPr marL="57150" indent="0" algn="l">
            <a:spcAft>
              <a:spcPct val="15000"/>
            </a:spcAft>
          </a:pPr>
          <a:endParaRPr lang="hu-HU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985340-3551-422A-BF87-DA7572C81DB0}" type="parTrans" cxnId="{53D0E441-2759-497E-8803-F2C586E80FA9}">
      <dgm:prSet/>
      <dgm:spPr/>
      <dgm:t>
        <a:bodyPr/>
        <a:lstStyle/>
        <a:p>
          <a:endParaRPr lang="hu-HU"/>
        </a:p>
      </dgm:t>
    </dgm:pt>
    <dgm:pt modelId="{7F163BB6-CFE2-45C8-A73C-D98523F6E841}" type="sibTrans" cxnId="{53D0E441-2759-497E-8803-F2C586E80FA9}">
      <dgm:prSet/>
      <dgm:spPr/>
      <dgm:t>
        <a:bodyPr/>
        <a:lstStyle/>
        <a:p>
          <a:endParaRPr lang="hu-HU"/>
        </a:p>
      </dgm:t>
    </dgm:pt>
    <dgm:pt modelId="{4DBE6998-ED7B-482E-B1F5-245C7BBCBC9B}" type="pres">
      <dgm:prSet presAssocID="{CD546E3C-82A2-447D-BC80-EF230EB923FF}" presName="compositeShape" presStyleCnt="0">
        <dgm:presLayoutVars>
          <dgm:chMax val="7"/>
          <dgm:dir/>
          <dgm:resizeHandles val="exact"/>
        </dgm:presLayoutVars>
      </dgm:prSet>
      <dgm:spPr/>
    </dgm:pt>
    <dgm:pt modelId="{AB12817E-69F9-4091-8925-D5DB34F6745F}" type="pres">
      <dgm:prSet presAssocID="{B9DB0F8C-DCFC-4B0C-B147-6B614F3D24A2}" presName="circ1" presStyleLbl="vennNode1" presStyleIdx="0" presStyleCnt="3" custScaleX="123025" custScaleY="111209"/>
      <dgm:spPr/>
      <dgm:t>
        <a:bodyPr/>
        <a:lstStyle/>
        <a:p>
          <a:endParaRPr lang="hu-HU"/>
        </a:p>
      </dgm:t>
    </dgm:pt>
    <dgm:pt modelId="{C6A3B2A6-B870-4D3A-83BE-8FD060CF45A7}" type="pres">
      <dgm:prSet presAssocID="{B9DB0F8C-DCFC-4B0C-B147-6B614F3D24A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E6BA5A6-11F5-478A-9890-417E612C37C4}" type="pres">
      <dgm:prSet presAssocID="{AA90F7FB-0C70-4902-B41D-BF531454D60F}" presName="circ2" presStyleLbl="vennNode1" presStyleIdx="1" presStyleCnt="3" custScaleX="107145" custScaleY="103181" custLinFactNeighborX="11430" custLinFactNeighborY="4369"/>
      <dgm:spPr/>
      <dgm:t>
        <a:bodyPr/>
        <a:lstStyle/>
        <a:p>
          <a:endParaRPr lang="hu-HU"/>
        </a:p>
      </dgm:t>
    </dgm:pt>
    <dgm:pt modelId="{51743E3D-D29A-4D0F-BC35-79C0C9E94576}" type="pres">
      <dgm:prSet presAssocID="{AA90F7FB-0C70-4902-B41D-BF531454D60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990ED70-A7F4-49D4-A877-91B0374CF59A}" type="pres">
      <dgm:prSet presAssocID="{E9271242-769B-43F1-A454-FD8A5AD9629C}" presName="circ3" presStyleLbl="vennNode1" presStyleIdx="2" presStyleCnt="3" custScaleX="102715" custScaleY="102005" custLinFactNeighborX="-14382" custLinFactNeighborY="5026"/>
      <dgm:spPr/>
      <dgm:t>
        <a:bodyPr/>
        <a:lstStyle/>
        <a:p>
          <a:endParaRPr lang="hu-HU"/>
        </a:p>
      </dgm:t>
    </dgm:pt>
    <dgm:pt modelId="{840A1134-D789-462B-B8A9-D0C4D941B2F1}" type="pres">
      <dgm:prSet presAssocID="{E9271242-769B-43F1-A454-FD8A5AD9629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B72B7E0-17D6-40D0-8C7A-8B4CD856944D}" type="presOf" srcId="{2886A648-513A-4C04-80D1-B551F42A6977}" destId="{E990ED70-A7F4-49D4-A877-91B0374CF59A}" srcOrd="0" destOrd="3" presId="urn:microsoft.com/office/officeart/2005/8/layout/venn1"/>
    <dgm:cxn modelId="{CD578ACF-D902-40E8-BB7D-3989099F6521}" type="presOf" srcId="{B9DB0F8C-DCFC-4B0C-B147-6B614F3D24A2}" destId="{C6A3B2A6-B870-4D3A-83BE-8FD060CF45A7}" srcOrd="1" destOrd="0" presId="urn:microsoft.com/office/officeart/2005/8/layout/venn1"/>
    <dgm:cxn modelId="{E7E753C1-2992-4F68-A09D-17AF108DA01C}" type="presOf" srcId="{B3C66445-3071-4193-B3E5-4945E131D21B}" destId="{51743E3D-D29A-4D0F-BC35-79C0C9E94576}" srcOrd="1" destOrd="3" presId="urn:microsoft.com/office/officeart/2005/8/layout/venn1"/>
    <dgm:cxn modelId="{DBCDFF3C-669E-4987-8F04-DA7ECD1CADFF}" type="presOf" srcId="{91625D26-F612-4380-9C14-430BB2568795}" destId="{C6A3B2A6-B870-4D3A-83BE-8FD060CF45A7}" srcOrd="1" destOrd="3" presId="urn:microsoft.com/office/officeart/2005/8/layout/venn1"/>
    <dgm:cxn modelId="{441BFFC2-2B43-4BB0-AD07-A3071D2D53D5}" srcId="{B9DB0F8C-DCFC-4B0C-B147-6B614F3D24A2}" destId="{CCA8E5D1-AA69-4834-ABB9-F03E22F76822}" srcOrd="3" destOrd="0" parTransId="{C550EC18-9D13-41ED-9BB3-63B0375CC267}" sibTransId="{46C52F24-9B4D-49FF-BEF6-64DD14CAE7F4}"/>
    <dgm:cxn modelId="{0E647EB8-22F1-4EC4-BEE3-F96D26F8949C}" srcId="{CD546E3C-82A2-447D-BC80-EF230EB923FF}" destId="{AA90F7FB-0C70-4902-B41D-BF531454D60F}" srcOrd="1" destOrd="0" parTransId="{61307FBE-9C29-4019-9B5E-86115D4C57C1}" sibTransId="{DF0A178D-F973-478B-87C0-55C1E08456A6}"/>
    <dgm:cxn modelId="{EE4EBE5E-529D-434A-AD11-F3257054B1AB}" type="presOf" srcId="{CCA8E5D1-AA69-4834-ABB9-F03E22F76822}" destId="{C6A3B2A6-B870-4D3A-83BE-8FD060CF45A7}" srcOrd="1" destOrd="4" presId="urn:microsoft.com/office/officeart/2005/8/layout/venn1"/>
    <dgm:cxn modelId="{36616785-5F8D-467C-A9C0-45047343F38A}" type="presOf" srcId="{27672A8F-6F3E-4A60-B3B1-648904E27106}" destId="{840A1134-D789-462B-B8A9-D0C4D941B2F1}" srcOrd="1" destOrd="4" presId="urn:microsoft.com/office/officeart/2005/8/layout/venn1"/>
    <dgm:cxn modelId="{720F1E7E-273F-463A-98E1-E1B51F0EC4F8}" srcId="{AA90F7FB-0C70-4902-B41D-BF531454D60F}" destId="{DE2D0DC9-9A30-4C09-B3B0-27EB3DFE854C}" srcOrd="3" destOrd="0" parTransId="{629F0617-7FFD-4875-B0EA-5F64CBF88CB7}" sibTransId="{B01BF259-AAAA-42E6-B01A-7E581B6F764F}"/>
    <dgm:cxn modelId="{0CDFFF49-8E8B-4C95-8C35-4988E0CA4199}" srcId="{B9DB0F8C-DCFC-4B0C-B147-6B614F3D24A2}" destId="{91625D26-F612-4380-9C14-430BB2568795}" srcOrd="2" destOrd="0" parTransId="{91394A12-A8C2-4FB6-B196-79362A845070}" sibTransId="{BEDEA8CD-E7E5-4A8A-849D-8CAFB9F1B694}"/>
    <dgm:cxn modelId="{4264A563-6DC9-4683-8B7B-AF31678488FD}" type="presOf" srcId="{BE250477-62CE-49A2-A429-C9B829F7EB74}" destId="{E990ED70-A7F4-49D4-A877-91B0374CF59A}" srcOrd="0" destOrd="1" presId="urn:microsoft.com/office/officeart/2005/8/layout/venn1"/>
    <dgm:cxn modelId="{02FDBD9E-5022-4C59-8DAD-655FA0911611}" type="presOf" srcId="{CD546E3C-82A2-447D-BC80-EF230EB923FF}" destId="{4DBE6998-ED7B-482E-B1F5-245C7BBCBC9B}" srcOrd="0" destOrd="0" presId="urn:microsoft.com/office/officeart/2005/8/layout/venn1"/>
    <dgm:cxn modelId="{D5F8E308-75ED-4B9D-BC91-A5CABFA26EE3}" type="presOf" srcId="{DE2D0DC9-9A30-4C09-B3B0-27EB3DFE854C}" destId="{EE6BA5A6-11F5-478A-9890-417E612C37C4}" srcOrd="0" destOrd="4" presId="urn:microsoft.com/office/officeart/2005/8/layout/venn1"/>
    <dgm:cxn modelId="{663A18C5-9D35-43C8-814A-F8CCB22AE5C7}" type="presOf" srcId="{91625D26-F612-4380-9C14-430BB2568795}" destId="{AB12817E-69F9-4091-8925-D5DB34F6745F}" srcOrd="0" destOrd="3" presId="urn:microsoft.com/office/officeart/2005/8/layout/venn1"/>
    <dgm:cxn modelId="{0107787C-633D-4A2F-A567-AC70859C1C2F}" type="presOf" srcId="{AA90F7FB-0C70-4902-B41D-BF531454D60F}" destId="{51743E3D-D29A-4D0F-BC35-79C0C9E94576}" srcOrd="1" destOrd="0" presId="urn:microsoft.com/office/officeart/2005/8/layout/venn1"/>
    <dgm:cxn modelId="{E71D4D0E-87EF-4959-BB3D-2FB67707A8E3}" type="presOf" srcId="{AA90F7FB-0C70-4902-B41D-BF531454D60F}" destId="{EE6BA5A6-11F5-478A-9890-417E612C37C4}" srcOrd="0" destOrd="0" presId="urn:microsoft.com/office/officeart/2005/8/layout/venn1"/>
    <dgm:cxn modelId="{CC5C9249-1D63-4F71-9345-C4D8AF8C67BD}" type="presOf" srcId="{48C8BC65-FF98-4C22-ABFC-7DF67D25DF13}" destId="{840A1134-D789-462B-B8A9-D0C4D941B2F1}" srcOrd="1" destOrd="2" presId="urn:microsoft.com/office/officeart/2005/8/layout/venn1"/>
    <dgm:cxn modelId="{E4EC1072-412E-4BAF-8FC6-74310F56735A}" type="presOf" srcId="{DE2D0DC9-9A30-4C09-B3B0-27EB3DFE854C}" destId="{51743E3D-D29A-4D0F-BC35-79C0C9E94576}" srcOrd="1" destOrd="4" presId="urn:microsoft.com/office/officeart/2005/8/layout/venn1"/>
    <dgm:cxn modelId="{F5EC1B90-74CD-40E9-ACEC-CDBB14D5731C}" srcId="{B9DB0F8C-DCFC-4B0C-B147-6B614F3D24A2}" destId="{11D86318-068E-4A7E-AF6C-47BFEB87F300}" srcOrd="4" destOrd="0" parTransId="{EE7DE05C-760A-4C49-8B90-74F7016F4532}" sibTransId="{8A39ADC9-A79B-4B43-9EFA-CB327EA405E0}"/>
    <dgm:cxn modelId="{38461206-B803-4B1A-9BFD-5535274EACC3}" type="presOf" srcId="{75B19396-B731-49D0-8AD6-15A9527C9C8C}" destId="{AB12817E-69F9-4091-8925-D5DB34F6745F}" srcOrd="0" destOrd="2" presId="urn:microsoft.com/office/officeart/2005/8/layout/venn1"/>
    <dgm:cxn modelId="{DED61ACA-DEEF-409F-8FFE-035CA0E8488E}" srcId="{AA90F7FB-0C70-4902-B41D-BF531454D60F}" destId="{13CBE41C-CE5C-4CDC-A012-3474F8F0334C}" srcOrd="1" destOrd="0" parTransId="{433B622F-0145-444D-AB3A-E19487841D8D}" sibTransId="{E7BF636B-3BAB-4C38-8BDE-7AED65E75C8B}"/>
    <dgm:cxn modelId="{610A3A4A-2222-4C3F-AF23-22EC940525FA}" type="presOf" srcId="{3E31F6FC-086F-4EEC-B426-28142B308B93}" destId="{C6A3B2A6-B870-4D3A-83BE-8FD060CF45A7}" srcOrd="1" destOrd="1" presId="urn:microsoft.com/office/officeart/2005/8/layout/venn1"/>
    <dgm:cxn modelId="{53D0E441-2759-497E-8803-F2C586E80FA9}" srcId="{E9271242-769B-43F1-A454-FD8A5AD9629C}" destId="{BE250477-62CE-49A2-A429-C9B829F7EB74}" srcOrd="0" destOrd="0" parTransId="{FF985340-3551-422A-BF87-DA7572C81DB0}" sibTransId="{7F163BB6-CFE2-45C8-A73C-D98523F6E841}"/>
    <dgm:cxn modelId="{0A120403-CFB8-4301-B90D-B683589A683A}" type="presOf" srcId="{13CBE41C-CE5C-4CDC-A012-3474F8F0334C}" destId="{EE6BA5A6-11F5-478A-9890-417E612C37C4}" srcOrd="0" destOrd="2" presId="urn:microsoft.com/office/officeart/2005/8/layout/venn1"/>
    <dgm:cxn modelId="{2C36BD07-CBE5-4AC9-9520-73DAD0135819}" type="presOf" srcId="{27672A8F-6F3E-4A60-B3B1-648904E27106}" destId="{E990ED70-A7F4-49D4-A877-91B0374CF59A}" srcOrd="0" destOrd="4" presId="urn:microsoft.com/office/officeart/2005/8/layout/venn1"/>
    <dgm:cxn modelId="{3A0ABD38-CB98-4C45-AC06-23DDF42F8A82}" srcId="{E9271242-769B-43F1-A454-FD8A5AD9629C}" destId="{27672A8F-6F3E-4A60-B3B1-648904E27106}" srcOrd="3" destOrd="0" parTransId="{683D675D-F2A5-4C34-8707-A8CDA43722D5}" sibTransId="{B1883FC2-3AC7-4102-B76A-75AFF585B9A2}"/>
    <dgm:cxn modelId="{14E6B5CC-76A1-493C-A959-69A3EA449684}" srcId="{CD546E3C-82A2-447D-BC80-EF230EB923FF}" destId="{B9DB0F8C-DCFC-4B0C-B147-6B614F3D24A2}" srcOrd="0" destOrd="0" parTransId="{486F09DC-7AE4-4CBF-8573-E1E9F72462EC}" sibTransId="{A45EB197-B056-4FD7-8CAA-B09818717455}"/>
    <dgm:cxn modelId="{1FEB3526-E4C4-4E0F-A0C4-FA4DAD2C1DBF}" type="presOf" srcId="{75B19396-B731-49D0-8AD6-15A9527C9C8C}" destId="{C6A3B2A6-B870-4D3A-83BE-8FD060CF45A7}" srcOrd="1" destOrd="2" presId="urn:microsoft.com/office/officeart/2005/8/layout/venn1"/>
    <dgm:cxn modelId="{C631C434-739C-40F8-A3A7-0F4A1E9E1F18}" srcId="{AA90F7FB-0C70-4902-B41D-BF531454D60F}" destId="{7056DED3-12A4-40A8-BD2A-7BEF11F77E28}" srcOrd="0" destOrd="0" parTransId="{D685FE04-D7FD-4652-895C-98971AA2FA52}" sibTransId="{A34AB23B-53CA-4E7D-8818-894E25ECD282}"/>
    <dgm:cxn modelId="{1D50379D-87E3-4AE7-935E-C35E0E696FC9}" type="presOf" srcId="{B3C66445-3071-4193-B3E5-4945E131D21B}" destId="{EE6BA5A6-11F5-478A-9890-417E612C37C4}" srcOrd="0" destOrd="3" presId="urn:microsoft.com/office/officeart/2005/8/layout/venn1"/>
    <dgm:cxn modelId="{B0A11EE6-D489-4D80-B79E-56A0738796B4}" srcId="{E9271242-769B-43F1-A454-FD8A5AD9629C}" destId="{2886A648-513A-4C04-80D1-B551F42A6977}" srcOrd="2" destOrd="0" parTransId="{C96DB23D-1B51-48F6-A62C-FFF3D0F34A74}" sibTransId="{A14DE569-8F0B-45C3-8EB5-0BBCB3E1C41B}"/>
    <dgm:cxn modelId="{2C3E4441-A58A-4F00-9C6F-DA0326C4F6B3}" type="presOf" srcId="{13CBE41C-CE5C-4CDC-A012-3474F8F0334C}" destId="{51743E3D-D29A-4D0F-BC35-79C0C9E94576}" srcOrd="1" destOrd="2" presId="urn:microsoft.com/office/officeart/2005/8/layout/venn1"/>
    <dgm:cxn modelId="{7637C7C0-D4DB-422A-9977-5A12759FF990}" type="presOf" srcId="{11D86318-068E-4A7E-AF6C-47BFEB87F300}" destId="{AB12817E-69F9-4091-8925-D5DB34F6745F}" srcOrd="0" destOrd="5" presId="urn:microsoft.com/office/officeart/2005/8/layout/venn1"/>
    <dgm:cxn modelId="{F8FF151D-C889-4FE4-A40E-397B7ED49FA7}" srcId="{AA90F7FB-0C70-4902-B41D-BF531454D60F}" destId="{B3C66445-3071-4193-B3E5-4945E131D21B}" srcOrd="2" destOrd="0" parTransId="{110521F9-CB3E-4970-8A03-55EC8B59E015}" sibTransId="{A174541A-6384-40AC-8C8B-06A5B1D0DC4E}"/>
    <dgm:cxn modelId="{DD2EDEB8-2BE2-4835-A90B-C5B938041E88}" type="presOf" srcId="{7056DED3-12A4-40A8-BD2A-7BEF11F77E28}" destId="{EE6BA5A6-11F5-478A-9890-417E612C37C4}" srcOrd="0" destOrd="1" presId="urn:microsoft.com/office/officeart/2005/8/layout/venn1"/>
    <dgm:cxn modelId="{49EB5EFF-75EB-4619-966A-FE4724CC0B5E}" type="presOf" srcId="{48C8BC65-FF98-4C22-ABFC-7DF67D25DF13}" destId="{E990ED70-A7F4-49D4-A877-91B0374CF59A}" srcOrd="0" destOrd="2" presId="urn:microsoft.com/office/officeart/2005/8/layout/venn1"/>
    <dgm:cxn modelId="{1BB5B233-A6B7-4036-ADF9-3EC3D1457FFB}" type="presOf" srcId="{11D86318-068E-4A7E-AF6C-47BFEB87F300}" destId="{C6A3B2A6-B870-4D3A-83BE-8FD060CF45A7}" srcOrd="1" destOrd="5" presId="urn:microsoft.com/office/officeart/2005/8/layout/venn1"/>
    <dgm:cxn modelId="{82B36496-D8B5-4AC4-AAB9-AB91790431E6}" srcId="{CD546E3C-82A2-447D-BC80-EF230EB923FF}" destId="{E9271242-769B-43F1-A454-FD8A5AD9629C}" srcOrd="2" destOrd="0" parTransId="{1F0A951C-BF01-441B-9622-7868B1AC9CA1}" sibTransId="{E45C4C5E-1B5A-4E41-9C0E-1A41066DF257}"/>
    <dgm:cxn modelId="{662A2D10-35B4-4736-91E5-573D8647BCA1}" type="presOf" srcId="{2886A648-513A-4C04-80D1-B551F42A6977}" destId="{840A1134-D789-462B-B8A9-D0C4D941B2F1}" srcOrd="1" destOrd="3" presId="urn:microsoft.com/office/officeart/2005/8/layout/venn1"/>
    <dgm:cxn modelId="{364E557D-5F82-4C7A-BF27-E206585A8691}" type="presOf" srcId="{3E31F6FC-086F-4EEC-B426-28142B308B93}" destId="{AB12817E-69F9-4091-8925-D5DB34F6745F}" srcOrd="0" destOrd="1" presId="urn:microsoft.com/office/officeart/2005/8/layout/venn1"/>
    <dgm:cxn modelId="{96AE8C85-CCD0-42A2-BB3B-36997092BA7A}" type="presOf" srcId="{E9271242-769B-43F1-A454-FD8A5AD9629C}" destId="{E990ED70-A7F4-49D4-A877-91B0374CF59A}" srcOrd="0" destOrd="0" presId="urn:microsoft.com/office/officeart/2005/8/layout/venn1"/>
    <dgm:cxn modelId="{F5F9A402-4157-4983-BC14-B153380613D6}" type="presOf" srcId="{CCA8E5D1-AA69-4834-ABB9-F03E22F76822}" destId="{AB12817E-69F9-4091-8925-D5DB34F6745F}" srcOrd="0" destOrd="4" presId="urn:microsoft.com/office/officeart/2005/8/layout/venn1"/>
    <dgm:cxn modelId="{E6BB991A-D8C2-40BA-9705-DFD3652350CA}" type="presOf" srcId="{B9DB0F8C-DCFC-4B0C-B147-6B614F3D24A2}" destId="{AB12817E-69F9-4091-8925-D5DB34F6745F}" srcOrd="0" destOrd="0" presId="urn:microsoft.com/office/officeart/2005/8/layout/venn1"/>
    <dgm:cxn modelId="{27E85A02-EB70-4135-8D30-0453E9AB32E7}" srcId="{B9DB0F8C-DCFC-4B0C-B147-6B614F3D24A2}" destId="{75B19396-B731-49D0-8AD6-15A9527C9C8C}" srcOrd="1" destOrd="0" parTransId="{F2B3832B-8A4A-4A68-B9D3-F087B1556699}" sibTransId="{1561E55F-5B02-47F4-954C-BC74DA8D84AA}"/>
    <dgm:cxn modelId="{868E954D-ABCF-47E2-8380-A311E1E2351B}" type="presOf" srcId="{7056DED3-12A4-40A8-BD2A-7BEF11F77E28}" destId="{51743E3D-D29A-4D0F-BC35-79C0C9E94576}" srcOrd="1" destOrd="1" presId="urn:microsoft.com/office/officeart/2005/8/layout/venn1"/>
    <dgm:cxn modelId="{36A1E9DC-4DDB-441F-8A61-DE7E0A28A168}" srcId="{E9271242-769B-43F1-A454-FD8A5AD9629C}" destId="{48C8BC65-FF98-4C22-ABFC-7DF67D25DF13}" srcOrd="1" destOrd="0" parTransId="{360490DD-4721-4B8B-96BB-E1AFF5B75CCF}" sibTransId="{C49F1987-C4BF-47D7-A6FA-F8AB85E179BE}"/>
    <dgm:cxn modelId="{FDC61E8F-69D5-44F7-8BD5-1D5B2F0AAC96}" type="presOf" srcId="{BE250477-62CE-49A2-A429-C9B829F7EB74}" destId="{840A1134-D789-462B-B8A9-D0C4D941B2F1}" srcOrd="1" destOrd="1" presId="urn:microsoft.com/office/officeart/2005/8/layout/venn1"/>
    <dgm:cxn modelId="{1ED3C589-C3C8-4F71-A7F6-012124172B60}" srcId="{B9DB0F8C-DCFC-4B0C-B147-6B614F3D24A2}" destId="{3E31F6FC-086F-4EEC-B426-28142B308B93}" srcOrd="0" destOrd="0" parTransId="{E996DA0B-3236-4F19-B38C-A19BA25B82FA}" sibTransId="{B3AFBFA7-01F1-4355-9BC5-543F8737EE7D}"/>
    <dgm:cxn modelId="{DBE323F3-86BF-43A5-B69A-9FFFBCA1B40D}" type="presOf" srcId="{E9271242-769B-43F1-A454-FD8A5AD9629C}" destId="{840A1134-D789-462B-B8A9-D0C4D941B2F1}" srcOrd="1" destOrd="0" presId="urn:microsoft.com/office/officeart/2005/8/layout/venn1"/>
    <dgm:cxn modelId="{80B96D1E-07C9-4C06-B397-5B54AED2C33A}" type="presParOf" srcId="{4DBE6998-ED7B-482E-B1F5-245C7BBCBC9B}" destId="{AB12817E-69F9-4091-8925-D5DB34F6745F}" srcOrd="0" destOrd="0" presId="urn:microsoft.com/office/officeart/2005/8/layout/venn1"/>
    <dgm:cxn modelId="{A40F12C0-AD95-4362-9E11-CBFADE735CC8}" type="presParOf" srcId="{4DBE6998-ED7B-482E-B1F5-245C7BBCBC9B}" destId="{C6A3B2A6-B870-4D3A-83BE-8FD060CF45A7}" srcOrd="1" destOrd="0" presId="urn:microsoft.com/office/officeart/2005/8/layout/venn1"/>
    <dgm:cxn modelId="{DCB8F0C8-B028-4D9F-BC9A-FADF3DBC2319}" type="presParOf" srcId="{4DBE6998-ED7B-482E-B1F5-245C7BBCBC9B}" destId="{EE6BA5A6-11F5-478A-9890-417E612C37C4}" srcOrd="2" destOrd="0" presId="urn:microsoft.com/office/officeart/2005/8/layout/venn1"/>
    <dgm:cxn modelId="{87D11437-1C8D-41C2-9D61-F7714E4D3EE2}" type="presParOf" srcId="{4DBE6998-ED7B-482E-B1F5-245C7BBCBC9B}" destId="{51743E3D-D29A-4D0F-BC35-79C0C9E94576}" srcOrd="3" destOrd="0" presId="urn:microsoft.com/office/officeart/2005/8/layout/venn1"/>
    <dgm:cxn modelId="{AA4B271D-0250-48A3-8C89-6698BECB46B7}" type="presParOf" srcId="{4DBE6998-ED7B-482E-B1F5-245C7BBCBC9B}" destId="{E990ED70-A7F4-49D4-A877-91B0374CF59A}" srcOrd="4" destOrd="0" presId="urn:microsoft.com/office/officeart/2005/8/layout/venn1"/>
    <dgm:cxn modelId="{B6CE540C-C169-4F41-BF78-715BFA976668}" type="presParOf" srcId="{4DBE6998-ED7B-482E-B1F5-245C7BBCBC9B}" destId="{840A1134-D789-462B-B8A9-D0C4D941B2F1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2817E-69F9-4091-8925-D5DB34F6745F}">
      <dsp:nvSpPr>
        <dsp:cNvPr id="0" name=""/>
        <dsp:cNvSpPr/>
      </dsp:nvSpPr>
      <dsp:spPr>
        <a:xfrm>
          <a:off x="2360692" y="31234"/>
          <a:ext cx="3109332" cy="2810694"/>
        </a:xfrm>
        <a:prstGeom prst="ellipse">
          <a:avLst/>
        </a:prstGeom>
        <a:solidFill>
          <a:srgbClr val="FFC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u-HU" sz="1400" b="1" kern="12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Közbeszerzési és Ellátási Főigazgatóság</a:t>
          </a:r>
          <a:endParaRPr lang="hu-HU" sz="1400" b="1" kern="1200" dirty="0">
            <a:solidFill>
              <a:schemeClr val="accent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446088" lvl="1" indent="-841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intézményi igények gyűjtése, rendszerezése</a:t>
          </a:r>
        </a:p>
        <a:p>
          <a:pPr marL="446088" lvl="1" indent="-841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központosított közbeszerzési eljárások lebonyolítása</a:t>
          </a:r>
        </a:p>
        <a:p>
          <a:pPr marL="446088" lvl="1" indent="-841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keretmegállapodások menedzselése (teljesülés, termékváltás, stb)</a:t>
          </a:r>
        </a:p>
        <a:p>
          <a:pPr marL="446088" lvl="1" indent="-841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kiemelt termékkör kezelés</a:t>
          </a:r>
        </a:p>
        <a:p>
          <a:pPr marL="446088" lvl="1" indent="-84138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portál üzemeltetés</a:t>
          </a:r>
        </a:p>
      </dsp:txBody>
      <dsp:txXfrm>
        <a:off x="2775270" y="523106"/>
        <a:ext cx="2280176" cy="1264812"/>
      </dsp:txXfrm>
    </dsp:sp>
    <dsp:sp modelId="{EE6BA5A6-11F5-478A-9890-417E612C37C4}">
      <dsp:nvSpPr>
        <dsp:cNvPr id="0" name=""/>
        <dsp:cNvSpPr/>
      </dsp:nvSpPr>
      <dsp:spPr>
        <a:xfrm>
          <a:off x="3762219" y="1743542"/>
          <a:ext cx="2707981" cy="2607795"/>
        </a:xfrm>
        <a:prstGeom prst="ellipse">
          <a:avLst/>
        </a:prstGeom>
        <a:solidFill>
          <a:srgbClr val="0099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b="1" kern="1200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Eladók,</a:t>
          </a:r>
        </a:p>
        <a:p>
          <a:pPr lvl="0" algn="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u-HU" sz="1400" b="1" kern="1200" dirty="0" smtClean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Szolgáltatók</a:t>
          </a:r>
          <a:endParaRPr lang="hu-HU" sz="1400" b="1" kern="1200" dirty="0">
            <a:solidFill>
              <a:srgbClr val="008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80975" lvl="1" indent="-952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85725" lvl="1" indent="-8572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ajánlatadás a keretmegállapodások alapján az Intézmények részére</a:t>
          </a:r>
        </a:p>
        <a:p>
          <a:pPr marL="85725" lvl="1" indent="-8572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egyedi szerződések teljesítése</a:t>
          </a:r>
        </a:p>
        <a:p>
          <a:pPr marL="85725" lvl="1" indent="-8572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adatszolgáltatás a KEF részére</a:t>
          </a:r>
        </a:p>
      </dsp:txBody>
      <dsp:txXfrm>
        <a:off x="4590410" y="2417223"/>
        <a:ext cx="1624788" cy="1434287"/>
      </dsp:txXfrm>
    </dsp:sp>
    <dsp:sp modelId="{E990ED70-A7F4-49D4-A877-91B0374CF59A}">
      <dsp:nvSpPr>
        <dsp:cNvPr id="0" name=""/>
        <dsp:cNvSpPr/>
      </dsp:nvSpPr>
      <dsp:spPr>
        <a:xfrm>
          <a:off x="1341890" y="1773265"/>
          <a:ext cx="2596017" cy="2578072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hu-H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hu-H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u-HU" sz="1400" b="1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Intézmények</a:t>
          </a:r>
          <a:r>
            <a:rPr lang="hu-HU" sz="14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hu-HU" sz="1100" kern="1200" dirty="0" smtClean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u-HU" sz="12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(kötelezett,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u-HU" sz="1200" kern="1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önként csatlakozó)</a:t>
          </a:r>
          <a:endParaRPr lang="hu-HU" sz="1200" kern="1200" dirty="0">
            <a:solidFill>
              <a:srgbClr val="0000FF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80975" lvl="1" indent="-952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igények Portálon történő rögzítése</a:t>
          </a:r>
        </a:p>
        <a:p>
          <a:pPr marL="180975" lvl="1" indent="-952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egyedi beszerzések lebonyolítása</a:t>
          </a:r>
        </a:p>
        <a:p>
          <a:pPr marL="180975" lvl="1" indent="-952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adatszolgáltatás a KEF részére</a:t>
          </a:r>
        </a:p>
      </dsp:txBody>
      <dsp:txXfrm>
        <a:off x="1586348" y="2439267"/>
        <a:ext cx="1557610" cy="14179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3CDE2-45A6-4C02-AABD-390C5A49DD92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0836F-9F1D-4872-9B8F-8E6408D45DF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2175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4704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6596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942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96350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714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638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2257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9538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4809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4809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27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2446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2724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0706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856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CF5C-5EFE-41B2-B936-AE5D7B4E5CF8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022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CF5C-5EFE-41B2-B936-AE5D7B4E5CF8}" type="slidenum">
              <a:rPr lang="hu-HU" smtClean="0">
                <a:solidFill>
                  <a:prstClr val="black"/>
                </a:solidFill>
              </a:rPr>
              <a:pPr/>
              <a:t>5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83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445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2798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413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0836F-9F1D-4872-9B8F-8E6408D45DF3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521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hu-HU" dirty="0"/>
          </a:p>
        </p:txBody>
      </p:sp>
      <p:pic>
        <p:nvPicPr>
          <p:cNvPr id="1026" name="Picture 2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560" y="233735"/>
            <a:ext cx="1440160" cy="7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61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721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722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304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98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8211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2813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33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76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4860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477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4650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96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07F0-AF27-4123-81E6-7B68AAD089C7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941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4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485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4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3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744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7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01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3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376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12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89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NKE_SIRH_KSI\Social_Media\Koncepcio_prezi\NKE_emblema_fekete_CMYK.pn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56589" y="2130641"/>
            <a:ext cx="4687411" cy="47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01414" y="0"/>
            <a:ext cx="248374" cy="6858001"/>
            <a:chOff x="107505" y="0"/>
            <a:chExt cx="248374" cy="6858001"/>
          </a:xfrm>
        </p:grpSpPr>
        <p:pic>
          <p:nvPicPr>
            <p:cNvPr id="1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14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007F0-AF27-4123-81E6-7B68AAD089C7}" type="datetimeFigureOut">
              <a:rPr lang="hu-HU" smtClean="0"/>
              <a:t>2019.04.29.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633FE-BCBB-488A-816E-B3201DA5EDE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21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zbeszerzes.gov.h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kkpsupport@kef.gov.h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b="1" dirty="0" smtClean="0"/>
              <a:t>Közbeszerzési </a:t>
            </a:r>
            <a:r>
              <a:rPr lang="hu-HU" b="1" dirty="0"/>
              <a:t>S</a:t>
            </a:r>
            <a:r>
              <a:rPr lang="hu-HU" b="1" dirty="0" smtClean="0"/>
              <a:t>zakmai Napok 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75656" y="3861048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hu-HU" sz="2000" b="1" dirty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2019. május 3.</a:t>
            </a:r>
          </a:p>
        </p:txBody>
      </p:sp>
      <p:pic>
        <p:nvPicPr>
          <p:cNvPr id="4" name="Kép 3" descr="KEF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687" y="188640"/>
            <a:ext cx="2601265" cy="936104"/>
          </a:xfrm>
          <a:prstGeom prst="rect">
            <a:avLst/>
          </a:prstGeom>
        </p:spPr>
      </p:pic>
      <p:sp>
        <p:nvSpPr>
          <p:cNvPr id="5" name="Alcím 2"/>
          <p:cNvSpPr txBox="1">
            <a:spLocks/>
          </p:cNvSpPr>
          <p:nvPr/>
        </p:nvSpPr>
        <p:spPr>
          <a:xfrm>
            <a:off x="755576" y="4941168"/>
            <a:ext cx="2952327" cy="1035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600"/>
              </a:spcAft>
            </a:pPr>
            <a:endParaRPr lang="hu-HU" sz="1000" dirty="0" smtClean="0">
              <a:solidFill>
                <a:prstClr val="white"/>
              </a:solidFill>
            </a:endParaRPr>
          </a:p>
          <a:p>
            <a:pPr marL="514350" indent="-514350" algn="ctr">
              <a:spcAft>
                <a:spcPts val="600"/>
              </a:spcAft>
            </a:pPr>
            <a:r>
              <a:rPr lang="hu-HU" sz="2200" b="1" dirty="0" smtClean="0">
                <a:solidFill>
                  <a:srgbClr val="0000FF"/>
                </a:solidFill>
              </a:rPr>
              <a:t>Gyergyai </a:t>
            </a:r>
            <a:r>
              <a:rPr lang="hu-HU" sz="2200" b="1" dirty="0">
                <a:solidFill>
                  <a:srgbClr val="0000FF"/>
                </a:solidFill>
              </a:rPr>
              <a:t>László</a:t>
            </a:r>
          </a:p>
          <a:p>
            <a:pPr marL="514350" indent="-514350" algn="ctr">
              <a:spcAft>
                <a:spcPts val="600"/>
              </a:spcAft>
            </a:pPr>
            <a:r>
              <a:rPr lang="hu-HU" sz="1800" dirty="0">
                <a:solidFill>
                  <a:srgbClr val="0000FF"/>
                </a:solidFill>
              </a:rPr>
              <a:t>osztályvezető</a:t>
            </a:r>
          </a:p>
          <a:p>
            <a:pPr marL="514350" indent="-514350">
              <a:spcAft>
                <a:spcPts val="600"/>
              </a:spcAft>
            </a:pPr>
            <a:endParaRPr lang="hu-HU" sz="1200" dirty="0">
              <a:solidFill>
                <a:prstClr val="white"/>
              </a:solidFill>
              <a:latin typeface="Calibri" panose="020F0502020204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76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400" dirty="0" smtClean="0"/>
              <a:t>2015 </a:t>
            </a:r>
            <a:br>
              <a:rPr lang="hu-HU" sz="2400" dirty="0" smtClean="0"/>
            </a:br>
            <a:r>
              <a:rPr lang="hu-HU" sz="2400" dirty="0" smtClean="0"/>
              <a:t>(</a:t>
            </a:r>
            <a:r>
              <a:rPr lang="hu-HU" sz="2400" i="1" dirty="0" smtClean="0"/>
              <a:t>az eredményes eljárásokkal, megkötött </a:t>
            </a:r>
            <a:r>
              <a:rPr lang="hu-HU" sz="2400" i="1" dirty="0" err="1" smtClean="0"/>
              <a:t>keretmegállapodásokkal</a:t>
            </a:r>
            <a:r>
              <a:rPr lang="hu-HU" sz="2400" i="1" dirty="0" smtClean="0"/>
              <a:t> kapcsolatosan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hu-HU" sz="3400" b="1" i="1" dirty="0">
                <a:solidFill>
                  <a:schemeClr val="tx1"/>
                </a:solidFill>
              </a:rPr>
              <a:t>Ellenőrzés észrevételei:</a:t>
            </a:r>
            <a:endParaRPr lang="hu-HU" sz="3400" i="1" dirty="0">
              <a:solidFill>
                <a:schemeClr val="tx1"/>
              </a:solidFill>
            </a:endParaRPr>
          </a:p>
          <a:p>
            <a:pPr marL="360000" indent="-285750" algn="just">
              <a:defRPr/>
            </a:pPr>
            <a:endParaRPr lang="hu-HU" dirty="0"/>
          </a:p>
          <a:p>
            <a:pPr marL="360000" indent="-285750">
              <a:lnSpc>
                <a:spcPct val="150000"/>
              </a:lnSpc>
              <a:defRPr/>
            </a:pPr>
            <a:r>
              <a:rPr lang="hu-HU" dirty="0" smtClean="0"/>
              <a:t>Korábban alkalmazott értékelési rendszer már nem </a:t>
            </a:r>
            <a:r>
              <a:rPr lang="hu-HU" dirty="0"/>
              <a:t>alkalmazható,</a:t>
            </a:r>
          </a:p>
          <a:p>
            <a:pPr marL="360000" indent="-285750">
              <a:lnSpc>
                <a:spcPct val="150000"/>
              </a:lnSpc>
              <a:defRPr/>
            </a:pPr>
            <a:r>
              <a:rPr lang="hu-HU" dirty="0"/>
              <a:t>tételes árlisták létrehozásának követelménye, </a:t>
            </a:r>
          </a:p>
          <a:p>
            <a:pPr marL="360000" indent="-285750">
              <a:lnSpc>
                <a:spcPct val="150000"/>
              </a:lnSpc>
              <a:defRPr/>
            </a:pPr>
            <a:r>
              <a:rPr lang="hu-HU" dirty="0"/>
              <a:t>árlista elemek tételes vizsgálata, </a:t>
            </a:r>
          </a:p>
          <a:p>
            <a:pPr marL="360000" indent="-285750">
              <a:lnSpc>
                <a:spcPct val="150000"/>
              </a:lnSpc>
              <a:defRPr/>
            </a:pPr>
            <a:r>
              <a:rPr lang="hu-HU" dirty="0"/>
              <a:t>részenkénti keretösszeg megadása,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781127"/>
          </a:xfrm>
        </p:spPr>
        <p:txBody>
          <a:bodyPr>
            <a:normAutofit fontScale="62500" lnSpcReduction="20000"/>
          </a:bodyPr>
          <a:lstStyle/>
          <a:p>
            <a:pPr marL="360000" indent="-285750">
              <a:lnSpc>
                <a:spcPct val="150000"/>
              </a:lnSpc>
              <a:defRPr/>
            </a:pPr>
            <a:endParaRPr lang="hu-HU" sz="3800" b="1" dirty="0" smtClean="0"/>
          </a:p>
          <a:p>
            <a:pPr marL="360000" indent="-285750">
              <a:lnSpc>
                <a:spcPct val="150000"/>
              </a:lnSpc>
              <a:defRPr/>
            </a:pPr>
            <a:r>
              <a:rPr lang="hu-HU" dirty="0" smtClean="0"/>
              <a:t>Uniós </a:t>
            </a:r>
            <a:r>
              <a:rPr lang="hu-HU" dirty="0"/>
              <a:t>forrásokra nem támogató tartalmú utóellenőrzési jelentések,</a:t>
            </a:r>
          </a:p>
          <a:p>
            <a:pPr marL="360000" indent="-285750">
              <a:lnSpc>
                <a:spcPct val="150000"/>
              </a:lnSpc>
              <a:defRPr/>
            </a:pPr>
            <a:r>
              <a:rPr lang="hu-HU" dirty="0"/>
              <a:t>részleges intézményi ellátatlanság,</a:t>
            </a:r>
          </a:p>
          <a:p>
            <a:pPr marL="360000" indent="-285750">
              <a:lnSpc>
                <a:spcPct val="150000"/>
              </a:lnSpc>
              <a:defRPr/>
            </a:pPr>
            <a:r>
              <a:rPr lang="hu-HU" dirty="0"/>
              <a:t>részenkénti keretösszegek meghatározása,</a:t>
            </a:r>
          </a:p>
          <a:p>
            <a:pPr marL="360000" indent="-285750">
              <a:lnSpc>
                <a:spcPct val="150000"/>
              </a:lnSpc>
              <a:defRPr/>
            </a:pPr>
            <a:r>
              <a:rPr lang="hu-HU" dirty="0"/>
              <a:t>műszaki anyagok teljes átdolgozása,</a:t>
            </a:r>
          </a:p>
          <a:p>
            <a:pPr marL="360000" indent="-285750" algn="just">
              <a:lnSpc>
                <a:spcPct val="150000"/>
              </a:lnSpc>
              <a:defRPr/>
            </a:pPr>
            <a:r>
              <a:rPr lang="hu-HU" dirty="0"/>
              <a:t>értékelési rendszer </a:t>
            </a:r>
            <a:r>
              <a:rPr lang="hu-HU" dirty="0" smtClean="0"/>
              <a:t>átalakítása</a:t>
            </a:r>
            <a:endParaRPr lang="hu-HU" b="1" u="sng" dirty="0">
              <a:solidFill>
                <a:srgbClr val="FF000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Robbanás 1 6"/>
          <p:cNvSpPr/>
          <p:nvPr/>
        </p:nvSpPr>
        <p:spPr bwMode="auto">
          <a:xfrm rot="20238413">
            <a:off x="1592231" y="2069467"/>
            <a:ext cx="5651442" cy="3757048"/>
          </a:xfrm>
          <a:prstGeom prst="irregularSeal1">
            <a:avLst/>
          </a:prstGeom>
          <a:solidFill>
            <a:schemeClr val="accent1">
              <a:lumMod val="90000"/>
              <a:alpha val="67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60000" indent="-285750" algn="just">
              <a:defRPr/>
            </a:pPr>
            <a:r>
              <a:rPr lang="hu-HU" sz="2800" b="1" u="sng" dirty="0">
                <a:solidFill>
                  <a:srgbClr val="FF0000"/>
                </a:solidFill>
                <a:cs typeface="Arial" pitchFamily="34" charset="0"/>
              </a:rPr>
              <a:t>Új koncepció(k) kidolgozása! </a:t>
            </a:r>
          </a:p>
        </p:txBody>
      </p:sp>
    </p:spTree>
    <p:extLst>
      <p:ext uri="{BB962C8B-B14F-4D97-AF65-F5344CB8AC3E}">
        <p14:creationId xmlns:p14="http://schemas.microsoft.com/office/powerpoint/2010/main" val="206463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u="sng" dirty="0"/>
              <a:t>„Általában a beszerzés”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u="sng" dirty="0" smtClean="0"/>
              <a:t>KEF</a:t>
            </a:r>
            <a:endParaRPr lang="hu-HU" u="sng" dirty="0"/>
          </a:p>
        </p:txBody>
      </p:sp>
      <p:sp>
        <p:nvSpPr>
          <p:cNvPr id="6" name="Tartalom helye 4"/>
          <p:cNvSpPr txBox="1">
            <a:spLocks/>
          </p:cNvSpPr>
          <p:nvPr/>
        </p:nvSpPr>
        <p:spPr>
          <a:xfrm>
            <a:off x="2699792" y="2492896"/>
            <a:ext cx="4824536" cy="367240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 beszerzés </a:t>
            </a:r>
            <a:r>
              <a:rPr lang="hu-HU" dirty="0" smtClean="0"/>
              <a:t>célja </a:t>
            </a:r>
            <a:r>
              <a:rPr lang="hu-HU" i="1" dirty="0" smtClean="0">
                <a:solidFill>
                  <a:srgbClr val="0000FF"/>
                </a:solidFill>
              </a:rPr>
              <a:t>(718 / 1065)</a:t>
            </a:r>
            <a:endParaRPr lang="hu-HU" i="1" dirty="0">
              <a:solidFill>
                <a:srgbClr val="0000FF"/>
              </a:solidFill>
            </a:endParaRPr>
          </a:p>
          <a:p>
            <a:r>
              <a:rPr lang="hu-HU" dirty="0"/>
              <a:t>Beszerzés tárgya,</a:t>
            </a:r>
          </a:p>
          <a:p>
            <a:r>
              <a:rPr lang="hu-HU" dirty="0" smtClean="0"/>
              <a:t>Beszerzés mennyisége,</a:t>
            </a:r>
          </a:p>
          <a:p>
            <a:r>
              <a:rPr lang="hu-HU" dirty="0" smtClean="0"/>
              <a:t>Műszaki alkalmassági követelmények</a:t>
            </a:r>
            <a:endParaRPr lang="hu-HU" dirty="0"/>
          </a:p>
          <a:p>
            <a:r>
              <a:rPr lang="hu-HU" dirty="0" smtClean="0"/>
              <a:t>Értékelés, bírálat,</a:t>
            </a:r>
          </a:p>
          <a:p>
            <a:r>
              <a:rPr lang="hu-HU" dirty="0" smtClean="0"/>
              <a:t>Bírálóbizottság,</a:t>
            </a:r>
          </a:p>
          <a:p>
            <a:r>
              <a:rPr lang="hu-HU" dirty="0" smtClean="0"/>
              <a:t>Szerződés,</a:t>
            </a:r>
            <a:endParaRPr lang="hu-HU" dirty="0"/>
          </a:p>
          <a:p>
            <a:r>
              <a:rPr lang="hu-HU" dirty="0"/>
              <a:t>Ajánlattevői kör</a:t>
            </a:r>
          </a:p>
          <a:p>
            <a:pPr marL="0" indent="0" algn="ctr">
              <a:buFont typeface="Arial" pitchFamily="34" charset="0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011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 smtClean="0"/>
              <a:t>Lebonyolított beszerzésekről adatok</a:t>
            </a:r>
            <a:endParaRPr lang="hu-HU" sz="24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78930"/>
            <a:ext cx="7920880" cy="493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40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 smtClean="0"/>
              <a:t>Néhány adat</a:t>
            </a:r>
            <a:endParaRPr lang="hu-HU" sz="2400" dirty="0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02113325"/>
              </p:ext>
            </p:extLst>
          </p:nvPr>
        </p:nvGraphicFramePr>
        <p:xfrm>
          <a:off x="718231" y="1484784"/>
          <a:ext cx="7754620" cy="381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1830"/>
                <a:gridCol w="2668270"/>
                <a:gridCol w="900430"/>
                <a:gridCol w="1259840"/>
                <a:gridCol w="1350010"/>
                <a:gridCol w="904240"/>
              </a:tblGrid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Sorszám</a:t>
                      </a:r>
                      <a:endParaRPr lang="hu-H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Keretmegállapodás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Szerződött partnerek száma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Eljárás során ellenőrzött termékek (db)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Ellenőrzött Excel adatok száma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Aktív KM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Mobil távközlés szolgáltatás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18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288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 dirty="0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Szoftver terméktámogatás (Support)</a:t>
                      </a:r>
                      <a:endParaRPr lang="hu-H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6 390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102 240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 dirty="0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3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Számítógép-rendszerek - kliens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122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4 540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72 640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 dirty="0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Közigazgatási rendszerek (EU)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40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32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512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 dirty="0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Szoftverlicencek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79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75 116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1 201 856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Fejlesztés tanácsadás (EU)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63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360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5 760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Szerverek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74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259 336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4 149 376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8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KGR-IKM Modul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1</a:t>
                      </a:r>
                      <a:endParaRPr lang="hu-H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39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624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 dirty="0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9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Mobiltelefonok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397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6 352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 dirty="0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10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Microsoft licence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20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84 660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1 354 560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 dirty="0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11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IT-Biztonságtechnika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62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417 550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6 680 800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 dirty="0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12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Vmware licence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45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48 632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778 112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 dirty="0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13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Nyílt szabványú licence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31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11 120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177 920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14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Hálózat-2018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64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283 221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4 531 536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 dirty="0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15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Nyomat előállító eszközök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237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125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767 0160 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 dirty="0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16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Térinformatikai szoftverek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5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3 906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>
                          <a:effectLst/>
                        </a:rPr>
                        <a:t>89 838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9900"/>
                          </a:solidFill>
                          <a:effectLst/>
                        </a:rPr>
                        <a:t>✓</a:t>
                      </a:r>
                      <a:endParaRPr lang="hu-HU" sz="1200" b="1" dirty="0">
                        <a:solidFill>
                          <a:srgbClr val="0099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endParaRPr lang="hu-HU" sz="1000">
                        <a:effectLst/>
                        <a:latin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100" dirty="0">
                          <a:effectLst/>
                        </a:rPr>
                        <a:t>Összesen</a:t>
                      </a:r>
                      <a:endParaRPr lang="hu-H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858</a:t>
                      </a:r>
                      <a:endParaRPr lang="hu-H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effectLst/>
                        </a:rPr>
                        <a:t>1 195 442</a:t>
                      </a:r>
                      <a:endParaRPr lang="hu-HU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100" b="1" dirty="0">
                          <a:solidFill>
                            <a:srgbClr val="FF0000"/>
                          </a:solidFill>
                          <a:effectLst/>
                        </a:rPr>
                        <a:t>19 919 430</a:t>
                      </a:r>
                      <a:endParaRPr lang="hu-H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endParaRPr lang="hu-HU" sz="1000" dirty="0">
                        <a:effectLst/>
                        <a:latin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7" name="Téglalap 6"/>
          <p:cNvSpPr/>
          <p:nvPr/>
        </p:nvSpPr>
        <p:spPr>
          <a:xfrm>
            <a:off x="310433" y="5534639"/>
            <a:ext cx="862270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700" dirty="0" smtClean="0">
                <a:solidFill>
                  <a:srgbClr val="056F58"/>
                </a:solidFill>
                <a:cs typeface="Times New Roman" pitchFamily="18" charset="0"/>
              </a:rPr>
              <a:t>35 db önálló keretmegállapodás;    256 Partner;    496,5 Mrd HUF keretösszeg</a:t>
            </a:r>
            <a:endParaRPr lang="hu-HU" sz="1700" dirty="0">
              <a:solidFill>
                <a:srgbClr val="056F58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Elmélet és a gyakorlat bemutatása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870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u-HU" sz="2400" dirty="0" smtClean="0"/>
              <a:t>A rosszul kitöltött ESPD, 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r>
              <a:rPr lang="hu-HU" sz="2400" dirty="0" smtClean="0"/>
              <a:t>keretszám,</a:t>
            </a:r>
          </a:p>
          <a:p>
            <a:endParaRPr lang="hu-HU" sz="2400" dirty="0" smtClean="0"/>
          </a:p>
          <a:p>
            <a:r>
              <a:rPr lang="hu-HU" sz="2400" dirty="0" smtClean="0"/>
              <a:t>közhiteles adatbázisokból a lekérdezés,</a:t>
            </a:r>
          </a:p>
          <a:p>
            <a:endParaRPr lang="hu-HU" dirty="0" smtClean="0"/>
          </a:p>
          <a:p>
            <a:r>
              <a:rPr lang="hu-HU" sz="2400" dirty="0" smtClean="0"/>
              <a:t>árlista</a:t>
            </a:r>
            <a:endParaRPr lang="hu-HU" sz="240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4402832" cy="4205064"/>
          </a:xfrm>
        </p:spPr>
        <p:txBody>
          <a:bodyPr>
            <a:normAutofit lnSpcReduction="10000"/>
          </a:bodyPr>
          <a:lstStyle/>
          <a:p>
            <a:r>
              <a:rPr lang="hu-HU" sz="2400" dirty="0" smtClean="0"/>
              <a:t>A hiánypótlások több mint 80%-át eredményezte,</a:t>
            </a:r>
          </a:p>
          <a:p>
            <a:endParaRPr lang="hu-HU" sz="2400" dirty="0" smtClean="0"/>
          </a:p>
          <a:p>
            <a:r>
              <a:rPr lang="hu-HU" sz="2400" dirty="0" smtClean="0"/>
              <a:t>adott szerződés szerint,</a:t>
            </a:r>
          </a:p>
          <a:p>
            <a:endParaRPr lang="hu-HU" sz="2400" dirty="0" smtClean="0"/>
          </a:p>
          <a:p>
            <a:r>
              <a:rPr lang="hu-HU" sz="2400" dirty="0" smtClean="0"/>
              <a:t>általános probléma, rengeteg időt igényelnek a lekérdezések,</a:t>
            </a:r>
          </a:p>
          <a:p>
            <a:endParaRPr lang="hu-HU" sz="1200" dirty="0"/>
          </a:p>
          <a:p>
            <a:r>
              <a:rPr lang="hu-HU" sz="2400" dirty="0" smtClean="0"/>
              <a:t>adott beszerzés tárgya </a:t>
            </a:r>
            <a:r>
              <a:rPr lang="hu-HU" sz="2400" dirty="0"/>
              <a:t>szerint</a:t>
            </a:r>
          </a:p>
        </p:txBody>
      </p:sp>
    </p:spTree>
    <p:extLst>
      <p:ext uri="{BB962C8B-B14F-4D97-AF65-F5344CB8AC3E}">
        <p14:creationId xmlns:p14="http://schemas.microsoft.com/office/powerpoint/2010/main" val="227036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Néhány konkrét eset rövid ismertetése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3740224" cy="42050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46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8219256" cy="4205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400" dirty="0" smtClean="0"/>
              <a:t>Eljárás-1</a:t>
            </a:r>
          </a:p>
          <a:p>
            <a:pPr lvl="1"/>
            <a:r>
              <a:rPr lang="hu-HU" sz="2300" dirty="0" smtClean="0"/>
              <a:t>Q1 </a:t>
            </a:r>
            <a:r>
              <a:rPr lang="hu-HU" sz="2300" dirty="0"/>
              <a:t>előkészítés, </a:t>
            </a:r>
            <a:r>
              <a:rPr lang="hu-HU" sz="2300" i="1" dirty="0" smtClean="0"/>
              <a:t>(terv: Q3 elején szerződéskötés)</a:t>
            </a:r>
            <a:endParaRPr lang="hu-HU" sz="2300" i="1" dirty="0"/>
          </a:p>
          <a:p>
            <a:pPr lvl="1"/>
            <a:r>
              <a:rPr lang="hu-HU" sz="2300" dirty="0" smtClean="0"/>
              <a:t>Q3 indítás</a:t>
            </a:r>
          </a:p>
          <a:p>
            <a:pPr lvl="1"/>
            <a:r>
              <a:rPr lang="hu-HU" sz="2300" dirty="0" smtClean="0"/>
              <a:t>Bontás, értékelés  		</a:t>
            </a:r>
          </a:p>
          <a:p>
            <a:pPr lvl="1"/>
            <a:endParaRPr lang="hu-HU" sz="2300" dirty="0" smtClean="0"/>
          </a:p>
          <a:p>
            <a:pPr marL="0" indent="0">
              <a:buNone/>
            </a:pPr>
            <a:endParaRPr lang="hu-HU" sz="3400" dirty="0" smtClean="0"/>
          </a:p>
          <a:p>
            <a:pPr marL="0" indent="0">
              <a:buNone/>
            </a:pPr>
            <a:r>
              <a:rPr lang="hu-HU" sz="3400" dirty="0" smtClean="0"/>
              <a:t>Eljárás-2</a:t>
            </a:r>
          </a:p>
          <a:p>
            <a:pPr lvl="1"/>
            <a:r>
              <a:rPr lang="hu-HU" sz="2300" dirty="0"/>
              <a:t>Aránytalanul alacsony ár </a:t>
            </a:r>
            <a:r>
              <a:rPr lang="hu-HU" sz="2300" dirty="0" smtClean="0"/>
              <a:t>vizsgálata (Kbt. 72. §)</a:t>
            </a:r>
            <a:endParaRPr lang="hu-HU" sz="2300" dirty="0"/>
          </a:p>
          <a:p>
            <a:pPr marL="0" indent="0">
              <a:buNone/>
            </a:pPr>
            <a:endParaRPr lang="hu-HU" dirty="0" smtClean="0"/>
          </a:p>
          <a:p>
            <a:pPr lvl="1"/>
            <a:endParaRPr lang="hu-HU" sz="1800" dirty="0" smtClean="0"/>
          </a:p>
          <a:p>
            <a:pPr lvl="1"/>
            <a:endParaRPr lang="hu-HU" sz="1800" dirty="0"/>
          </a:p>
        </p:txBody>
      </p:sp>
      <p:sp>
        <p:nvSpPr>
          <p:cNvPr id="2" name="Jobbra nyíl 1"/>
          <p:cNvSpPr/>
          <p:nvPr/>
        </p:nvSpPr>
        <p:spPr>
          <a:xfrm>
            <a:off x="3995936" y="3068960"/>
            <a:ext cx="720080" cy="340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3275856" y="3717032"/>
            <a:ext cx="2660104" cy="5326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u-HU" i="1" dirty="0" smtClean="0"/>
              <a:t>„Megdöbbenés”</a:t>
            </a:r>
            <a:endParaRPr lang="hu-HU" i="1" dirty="0"/>
          </a:p>
        </p:txBody>
      </p:sp>
      <p:sp>
        <p:nvSpPr>
          <p:cNvPr id="6" name="Tartalom helye 4"/>
          <p:cNvSpPr txBox="1">
            <a:spLocks/>
          </p:cNvSpPr>
          <p:nvPr/>
        </p:nvSpPr>
        <p:spPr>
          <a:xfrm>
            <a:off x="5156795" y="3020950"/>
            <a:ext cx="2808312" cy="436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hu-HU" sz="2300" dirty="0" smtClean="0"/>
              <a:t>Felvilágosítás kérés</a:t>
            </a: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11949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42050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3700" dirty="0" smtClean="0"/>
              <a:t>Eljárás-3</a:t>
            </a:r>
          </a:p>
          <a:p>
            <a:pPr lvl="1"/>
            <a:r>
              <a:rPr lang="hu-HU" sz="2500" dirty="0"/>
              <a:t>Speciális termékköre irányuló beszerzés, </a:t>
            </a:r>
            <a:r>
              <a:rPr lang="hu-HU" sz="2100" i="1" dirty="0" smtClean="0"/>
              <a:t>(több mint 1000 sor)</a:t>
            </a:r>
            <a:endParaRPr lang="hu-HU" sz="2100" i="1" dirty="0"/>
          </a:p>
          <a:p>
            <a:pPr lvl="1"/>
            <a:r>
              <a:rPr lang="hu-HU" sz="2500" dirty="0"/>
              <a:t>321/2015. (X.30.) </a:t>
            </a:r>
            <a:r>
              <a:rPr lang="hu-HU" sz="2500" dirty="0" smtClean="0"/>
              <a:t>Korm</a:t>
            </a:r>
            <a:r>
              <a:rPr lang="hu-HU" sz="2500" dirty="0"/>
              <a:t>. rendelet 46. § (3) bekezdésében </a:t>
            </a:r>
            <a:r>
              <a:rPr lang="hu-HU" sz="2500" dirty="0" smtClean="0"/>
              <a:t>foglalt előírása </a:t>
            </a:r>
            <a:r>
              <a:rPr lang="hu-HU" sz="2100" i="1" dirty="0" smtClean="0"/>
              <a:t>(„vagy azzal egyenértékű”</a:t>
            </a:r>
            <a:r>
              <a:rPr lang="hu-HU" sz="2100" dirty="0" smtClean="0"/>
              <a:t>)</a:t>
            </a:r>
          </a:p>
          <a:p>
            <a:pPr lvl="1"/>
            <a:r>
              <a:rPr lang="hu-HU" sz="2500" dirty="0" smtClean="0"/>
              <a:t>Egyenértékűségi definíciók megadása </a:t>
            </a:r>
            <a:r>
              <a:rPr lang="hu-HU" sz="2100" dirty="0" smtClean="0"/>
              <a:t>(5 - 15 oldal/termék)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700" dirty="0" smtClean="0"/>
              <a:t>Eljárás-4</a:t>
            </a:r>
          </a:p>
          <a:p>
            <a:pPr lvl="1"/>
            <a:r>
              <a:rPr lang="hu-HU" sz="2500" dirty="0" smtClean="0"/>
              <a:t>Nyílt eljárás; több rész, </a:t>
            </a:r>
          </a:p>
          <a:p>
            <a:pPr lvl="1"/>
            <a:r>
              <a:rPr lang="hu-HU" sz="2500" dirty="0" smtClean="0"/>
              <a:t>nagyon </a:t>
            </a:r>
            <a:r>
              <a:rPr lang="hu-HU" sz="2500" dirty="0"/>
              <a:t>sok ajánlat </a:t>
            </a:r>
            <a:r>
              <a:rPr lang="hu-HU" sz="2100" i="1" dirty="0" smtClean="0"/>
              <a:t>(</a:t>
            </a:r>
            <a:r>
              <a:rPr lang="hu-HU" sz="2100" i="1" dirty="0" smtClean="0">
                <a:sym typeface="Symbol"/>
              </a:rPr>
              <a:t> </a:t>
            </a:r>
            <a:r>
              <a:rPr lang="hu-HU" sz="2100" i="1" dirty="0" smtClean="0"/>
              <a:t>98</a:t>
            </a:r>
            <a:r>
              <a:rPr lang="hu-HU" sz="2100" i="1" dirty="0"/>
              <a:t>)</a:t>
            </a:r>
            <a:r>
              <a:rPr lang="hu-HU" sz="2100" dirty="0"/>
              <a:t>,</a:t>
            </a:r>
          </a:p>
          <a:p>
            <a:pPr lvl="1"/>
            <a:r>
              <a:rPr lang="hu-HU" sz="2500" dirty="0"/>
              <a:t>k</a:t>
            </a:r>
            <a:r>
              <a:rPr lang="hu-HU" sz="2500" dirty="0" smtClean="0"/>
              <a:t>eretszám meghatározás</a:t>
            </a:r>
            <a:r>
              <a:rPr lang="hu-HU" sz="2100" i="1" dirty="0" smtClean="0"/>
              <a:t>,(pl.: 14 / 35;        21 közös AT; </a:t>
            </a:r>
            <a:r>
              <a:rPr lang="hu-HU" sz="2100" i="1" dirty="0">
                <a:sym typeface="Symbol"/>
              </a:rPr>
              <a:t> </a:t>
            </a:r>
            <a:r>
              <a:rPr lang="hu-HU" sz="2100" i="1" dirty="0" smtClean="0"/>
              <a:t>78 cég)</a:t>
            </a:r>
          </a:p>
          <a:p>
            <a:pPr lvl="1"/>
            <a:r>
              <a:rPr lang="hu-HU" sz="2500" dirty="0" smtClean="0"/>
              <a:t>a Kbt</a:t>
            </a:r>
            <a:r>
              <a:rPr lang="hu-HU" sz="2500" dirty="0"/>
              <a:t>. 81.§  (5) </a:t>
            </a:r>
            <a:r>
              <a:rPr lang="hu-HU" sz="2500" dirty="0" smtClean="0"/>
              <a:t>bekezdésének alkalmazása előírásra került</a:t>
            </a:r>
          </a:p>
          <a:p>
            <a:pPr lvl="1"/>
            <a:r>
              <a:rPr lang="hu-HU" sz="2500" dirty="0" smtClean="0"/>
              <a:t>„ciklikusság” </a:t>
            </a:r>
            <a:r>
              <a:rPr lang="hu-HU" sz="2100" i="1" dirty="0"/>
              <a:t>(pl.: </a:t>
            </a:r>
            <a:r>
              <a:rPr lang="hu-HU" sz="2100" i="1" dirty="0" smtClean="0"/>
              <a:t>4-szer 	   rendkívül hosszú idő; kb.: 45 nap!)</a:t>
            </a:r>
            <a:endParaRPr lang="hu-HU" sz="2100" dirty="0" smtClean="0"/>
          </a:p>
          <a:p>
            <a:pPr lvl="1"/>
            <a:endParaRPr lang="hu-HU" sz="1800" dirty="0"/>
          </a:p>
        </p:txBody>
      </p:sp>
      <p:cxnSp>
        <p:nvCxnSpPr>
          <p:cNvPr id="6" name="Egyenes összekötő nyíllal 5"/>
          <p:cNvCxnSpPr/>
          <p:nvPr/>
        </p:nvCxnSpPr>
        <p:spPr>
          <a:xfrm>
            <a:off x="5663505" y="4869160"/>
            <a:ext cx="288032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/>
          <p:cNvCxnSpPr/>
          <p:nvPr/>
        </p:nvCxnSpPr>
        <p:spPr>
          <a:xfrm>
            <a:off x="4011663" y="5529014"/>
            <a:ext cx="288032" cy="0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7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37730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Keretszám (AT-k száma): 	       15</a:t>
            </a:r>
          </a:p>
          <a:p>
            <a:pPr marL="0" indent="0">
              <a:buNone/>
            </a:pPr>
            <a:r>
              <a:rPr lang="hu-HU" dirty="0" smtClean="0"/>
              <a:t>Árlista sorainak száma: 		10 000</a:t>
            </a:r>
          </a:p>
          <a:p>
            <a:pPr marL="2406650" lvl="8" indent="0">
              <a:buNone/>
            </a:pPr>
            <a:r>
              <a:rPr lang="hu-HU" sz="2800" dirty="0" smtClean="0">
                <a:solidFill>
                  <a:srgbClr val="0000FF"/>
                </a:solidFill>
              </a:rPr>
              <a:t>					   150 000</a:t>
            </a:r>
          </a:p>
          <a:p>
            <a:pPr marL="0" indent="0">
              <a:buNone/>
            </a:pPr>
            <a:r>
              <a:rPr lang="hu-HU" dirty="0" smtClean="0"/>
              <a:t>Excel oszlopok száma:	       	       15</a:t>
            </a:r>
          </a:p>
          <a:p>
            <a:pPr marL="0" lvl="8" indent="0">
              <a:buNone/>
            </a:pPr>
            <a:r>
              <a:rPr lang="hu-HU" sz="2800" dirty="0" smtClean="0">
                <a:solidFill>
                  <a:srgbClr val="FD860F"/>
                </a:solidFill>
              </a:rPr>
              <a:t>							2 250 </a:t>
            </a:r>
            <a:r>
              <a:rPr lang="hu-HU" sz="2800" dirty="0">
                <a:solidFill>
                  <a:srgbClr val="FD860F"/>
                </a:solidFill>
              </a:rPr>
              <a:t>000</a:t>
            </a:r>
          </a:p>
          <a:p>
            <a:pPr marL="0" indent="0">
              <a:buNone/>
            </a:pPr>
            <a:r>
              <a:rPr lang="hu-HU" dirty="0" smtClean="0"/>
              <a:t>Műszaki paraméterek száma:      </a:t>
            </a:r>
            <a:r>
              <a:rPr lang="hu-HU" dirty="0"/>
              <a:t> </a:t>
            </a:r>
            <a:r>
              <a:rPr lang="hu-HU" dirty="0" smtClean="0"/>
              <a:t>   10</a:t>
            </a:r>
          </a:p>
          <a:p>
            <a:pPr marL="5486400" lvl="8" indent="0">
              <a:buNone/>
            </a:pPr>
            <a:r>
              <a:rPr lang="hu-HU" sz="2800" dirty="0" smtClean="0">
                <a:solidFill>
                  <a:srgbClr val="FD860F"/>
                </a:solidFill>
              </a:rPr>
              <a:t>	1 500 </a:t>
            </a:r>
            <a:r>
              <a:rPr lang="hu-HU" sz="2800" dirty="0">
                <a:solidFill>
                  <a:srgbClr val="FD860F"/>
                </a:solidFill>
              </a:rPr>
              <a:t>000</a:t>
            </a:r>
            <a:endParaRPr lang="hu-HU" sz="2800" dirty="0" smtClean="0">
              <a:solidFill>
                <a:srgbClr val="FF0000"/>
              </a:solidFill>
            </a:endParaRPr>
          </a:p>
          <a:p>
            <a:pPr marL="5486400" lvl="8" indent="0">
              <a:buNone/>
            </a:pPr>
            <a:endParaRPr lang="hu-HU" sz="2800" dirty="0">
              <a:solidFill>
                <a:srgbClr val="FF0000"/>
              </a:solidFill>
            </a:endParaRPr>
          </a:p>
          <a:p>
            <a:pPr marL="5486400" lvl="8" indent="0">
              <a:buNone/>
            </a:pPr>
            <a:r>
              <a:rPr lang="hu-HU" sz="2800" dirty="0" smtClean="0">
                <a:solidFill>
                  <a:srgbClr val="FF0000"/>
                </a:solidFill>
              </a:rPr>
              <a:t>          3 750 000</a:t>
            </a:r>
            <a:endParaRPr lang="hu-HU" sz="2800" dirty="0">
              <a:solidFill>
                <a:srgbClr val="FF0000"/>
              </a:solidFill>
            </a:endParaRPr>
          </a:p>
          <a:p>
            <a:endParaRPr lang="hu-HU" b="1" dirty="0" smtClean="0"/>
          </a:p>
        </p:txBody>
      </p:sp>
      <p:sp>
        <p:nvSpPr>
          <p:cNvPr id="5" name="Felhő 4"/>
          <p:cNvSpPr/>
          <p:nvPr/>
        </p:nvSpPr>
        <p:spPr>
          <a:xfrm rot="20717669">
            <a:off x="1065513" y="1897800"/>
            <a:ext cx="6588645" cy="3859392"/>
          </a:xfrm>
          <a:prstGeom prst="cloudCallout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9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hu-HU" sz="96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72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hu-HU" sz="96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9600" dirty="0" smtClean="0">
                <a:solidFill>
                  <a:srgbClr val="FD86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9600" dirty="0">
              <a:solidFill>
                <a:srgbClr val="FD86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6588224" y="4509120"/>
            <a:ext cx="2088232" cy="936103"/>
          </a:xfrm>
          <a:prstGeom prst="round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393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solidFill>
                  <a:srgbClr val="CC9900"/>
                </a:solidFill>
              </a:rPr>
              <a:t>Tematika</a:t>
            </a:r>
            <a:endParaRPr lang="hu-HU" dirty="0">
              <a:solidFill>
                <a:srgbClr val="CC9900"/>
              </a:solidFill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219256" cy="4205064"/>
          </a:xfrm>
        </p:spPr>
        <p:txBody>
          <a:bodyPr/>
          <a:lstStyle/>
          <a:p>
            <a:r>
              <a:rPr lang="hu-HU" dirty="0">
                <a:solidFill>
                  <a:schemeClr val="tx1"/>
                </a:solidFill>
              </a:rPr>
              <a:t>A KEF rövid </a:t>
            </a:r>
            <a:r>
              <a:rPr lang="hu-HU" dirty="0" smtClean="0">
                <a:solidFill>
                  <a:schemeClr val="tx1"/>
                </a:solidFill>
              </a:rPr>
              <a:t>bemutatása 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Miért érdemes megismerni a </a:t>
            </a:r>
            <a:r>
              <a:rPr lang="hu-HU" dirty="0" err="1">
                <a:solidFill>
                  <a:schemeClr val="tx1"/>
                </a:solidFill>
              </a:rPr>
              <a:t>KEF-nél</a:t>
            </a:r>
            <a:r>
              <a:rPr lang="hu-HU" dirty="0">
                <a:solidFill>
                  <a:schemeClr val="tx1"/>
                </a:solidFill>
              </a:rPr>
              <a:t> alkalmazott </a:t>
            </a:r>
            <a:r>
              <a:rPr lang="hu-HU" dirty="0" smtClean="0">
                <a:solidFill>
                  <a:schemeClr val="tx1"/>
                </a:solidFill>
              </a:rPr>
              <a:t>értékeléseket? </a:t>
            </a:r>
          </a:p>
          <a:p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>
                <a:solidFill>
                  <a:schemeClr val="tx1"/>
                </a:solidFill>
              </a:rPr>
              <a:t>Célok</a:t>
            </a:r>
            <a:r>
              <a:rPr lang="hu-HU" dirty="0">
                <a:solidFill>
                  <a:schemeClr val="tx1"/>
                </a:solidFill>
              </a:rPr>
              <a:t>, problémák, megoldások, avagy miről mesélnek a számok</a:t>
            </a:r>
          </a:p>
          <a:p>
            <a:r>
              <a:rPr lang="hu-HU" dirty="0">
                <a:solidFill>
                  <a:schemeClr val="tx1"/>
                </a:solidFill>
              </a:rPr>
              <a:t>Elmélet és a gyakorlat bemutatása </a:t>
            </a:r>
          </a:p>
          <a:p>
            <a:r>
              <a:rPr lang="hu-HU" dirty="0">
                <a:solidFill>
                  <a:schemeClr val="tx1"/>
                </a:solidFill>
              </a:rPr>
              <a:t>Néhány konkrét eset rövid ismertetése</a:t>
            </a:r>
            <a:r>
              <a:rPr lang="hu-HU" dirty="0">
                <a:solidFill>
                  <a:srgbClr val="CC99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466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4000" dirty="0"/>
              <a:t>Zárógondolatok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6707088" cy="4205064"/>
          </a:xfrm>
        </p:spPr>
        <p:txBody>
          <a:bodyPr/>
          <a:lstStyle/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1.</a:t>
            </a:r>
          </a:p>
          <a:p>
            <a:endParaRPr lang="hu-HU" dirty="0" smtClean="0"/>
          </a:p>
          <a:p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2.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Picture 8" descr="paragrafus_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844824"/>
            <a:ext cx="1224136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645024"/>
            <a:ext cx="2160240" cy="161965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417" y="3642164"/>
            <a:ext cx="2438199" cy="162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6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55576" y="1700808"/>
            <a:ext cx="7848872" cy="4205064"/>
          </a:xfrm>
        </p:spPr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pPr marL="0" indent="0" algn="ctr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4400" dirty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Köszönöm a figyelmet!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971600" y="5013176"/>
            <a:ext cx="3338623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u="sng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3"/>
              </a:rPr>
              <a:t>https://www.kozbeszerzes.gov.hu/</a:t>
            </a:r>
            <a:endParaRPr lang="hu-HU" sz="16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hu-HU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4"/>
              </a:rPr>
              <a:t>kkpsupport</a:t>
            </a:r>
            <a:r>
              <a:rPr lang="hu-HU" u="sng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4"/>
              </a:rPr>
              <a:t>@</a:t>
            </a:r>
            <a:r>
              <a:rPr lang="hu-HU" u="sng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  <a:hlinkClick r:id="rId4"/>
              </a:rPr>
              <a:t>kef.gov.hu</a:t>
            </a:r>
            <a:endParaRPr lang="hu-H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933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srgbClr val="CC9900"/>
                </a:solidFill>
              </a:rPr>
              <a:t>A KEF rövid bemutatása </a:t>
            </a:r>
          </a:p>
        </p:txBody>
      </p:sp>
    </p:spTree>
    <p:extLst>
      <p:ext uri="{BB962C8B-B14F-4D97-AF65-F5344CB8AC3E}">
        <p14:creationId xmlns:p14="http://schemas.microsoft.com/office/powerpoint/2010/main" val="143550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827584" y="1361087"/>
            <a:ext cx="7878726" cy="5167422"/>
          </a:xfrm>
          <a:prstGeom prst="ellipse">
            <a:avLst/>
          </a:prstGeom>
          <a:solidFill>
            <a:srgbClr val="FFFF99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56724"/>
              </p:ext>
            </p:extLst>
          </p:nvPr>
        </p:nvGraphicFramePr>
        <p:xfrm>
          <a:off x="827584" y="1556792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dirty="0" smtClean="0"/>
              <a:t>A </a:t>
            </a:r>
            <a:r>
              <a:rPr lang="hu-HU" sz="2700" dirty="0"/>
              <a:t>Központosított közbeszerzés </a:t>
            </a:r>
            <a:r>
              <a:rPr lang="hu-HU" sz="2700" dirty="0" smtClean="0"/>
              <a:t>szereplői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hu-HU" dirty="0"/>
          </a:p>
        </p:txBody>
      </p:sp>
      <p:sp>
        <p:nvSpPr>
          <p:cNvPr id="9" name="Felfelé-lefelé nyíl 8"/>
          <p:cNvSpPr/>
          <p:nvPr/>
        </p:nvSpPr>
        <p:spPr>
          <a:xfrm rot="2268592">
            <a:off x="3926659" y="3344452"/>
            <a:ext cx="194166" cy="1200692"/>
          </a:xfrm>
          <a:prstGeom prst="upDownArrow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C000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11" name="Felfelé-lefelé nyíl 10"/>
          <p:cNvSpPr/>
          <p:nvPr/>
        </p:nvSpPr>
        <p:spPr>
          <a:xfrm rot="16200000">
            <a:off x="4474746" y="4027807"/>
            <a:ext cx="234316" cy="1157589"/>
          </a:xfrm>
          <a:prstGeom prst="upDownArrow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70C0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2008148" y="2317395"/>
            <a:ext cx="802257" cy="369332"/>
          </a:xfrm>
          <a:prstGeom prst="rect">
            <a:avLst/>
          </a:prstGeom>
          <a:noFill/>
          <a:ln>
            <a:solidFill>
              <a:srgbClr val="339966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accent2">
                    <a:lumMod val="75000"/>
                  </a:schemeClr>
                </a:solidFill>
              </a:rPr>
              <a:t>Portál</a:t>
            </a:r>
            <a:endParaRPr lang="hu-H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Felfelé-lefelé nyíl 13"/>
          <p:cNvSpPr/>
          <p:nvPr/>
        </p:nvSpPr>
        <p:spPr>
          <a:xfrm rot="19072681">
            <a:off x="5078616" y="3336252"/>
            <a:ext cx="205430" cy="1232661"/>
          </a:xfrm>
          <a:prstGeom prst="upDownArrow">
            <a:avLst/>
          </a:prstGeom>
          <a:gradFill>
            <a:gsLst>
              <a:gs pos="0">
                <a:srgbClr val="00B05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C000"/>
              </a:gs>
            </a:gsLst>
            <a:lin ang="5400000" scaled="0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78653"/>
            <a:ext cx="638271" cy="722487"/>
          </a:xfrm>
          <a:prstGeom prst="rect">
            <a:avLst/>
          </a:prstGeom>
          <a:solidFill>
            <a:srgbClr val="5B9BD5">
              <a:alpha val="37000"/>
            </a:srgbClr>
          </a:solidFill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060848"/>
            <a:ext cx="1033985" cy="655796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88681"/>
            <a:ext cx="1009775" cy="56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 smtClean="0"/>
              <a:t>A </a:t>
            </a:r>
            <a:r>
              <a:rPr lang="hu-HU" sz="2400" dirty="0" err="1" smtClean="0"/>
              <a:t>Keretmegállapodásos</a:t>
            </a:r>
            <a:r>
              <a:rPr lang="hu-HU" sz="2400" dirty="0" smtClean="0"/>
              <a:t> </a:t>
            </a:r>
            <a:r>
              <a:rPr lang="hu-HU" sz="2400" dirty="0"/>
              <a:t>eljárás </a:t>
            </a:r>
            <a:r>
              <a:rPr lang="hu-HU" sz="2400" dirty="0" smtClean="0"/>
              <a:t>részei</a:t>
            </a:r>
            <a:endParaRPr lang="hu-HU" sz="2400" dirty="0"/>
          </a:p>
        </p:txBody>
      </p:sp>
      <p:grpSp>
        <p:nvGrpSpPr>
          <p:cNvPr id="4" name="Csoportba foglalás 3"/>
          <p:cNvGrpSpPr/>
          <p:nvPr/>
        </p:nvGrpSpPr>
        <p:grpSpPr>
          <a:xfrm>
            <a:off x="1092870" y="2169220"/>
            <a:ext cx="6696075" cy="3264017"/>
            <a:chOff x="1116013" y="2636838"/>
            <a:chExt cx="6696075" cy="3264017"/>
          </a:xfrm>
        </p:grpSpPr>
        <p:cxnSp>
          <p:nvCxnSpPr>
            <p:cNvPr id="5" name="Egyenes összekötő 13"/>
            <p:cNvCxnSpPr>
              <a:cxnSpLocks noChangeShapeType="1"/>
            </p:cNvCxnSpPr>
            <p:nvPr/>
          </p:nvCxnSpPr>
          <p:spPr bwMode="auto">
            <a:xfrm rot="5400000">
              <a:off x="359569" y="3393282"/>
              <a:ext cx="1512887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cxnSp>
          <p:nvCxnSpPr>
            <p:cNvPr id="6" name="Egyenes összekötő nyíllal 25"/>
            <p:cNvCxnSpPr>
              <a:cxnSpLocks noChangeShapeType="1"/>
            </p:cNvCxnSpPr>
            <p:nvPr/>
          </p:nvCxnSpPr>
          <p:spPr bwMode="auto">
            <a:xfrm>
              <a:off x="1116013" y="4149725"/>
              <a:ext cx="669607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7" name="Egyenes összekötő 29"/>
            <p:cNvCxnSpPr>
              <a:cxnSpLocks noChangeShapeType="1"/>
            </p:cNvCxnSpPr>
            <p:nvPr/>
          </p:nvCxnSpPr>
          <p:spPr bwMode="auto">
            <a:xfrm>
              <a:off x="2583532" y="3393282"/>
              <a:ext cx="0" cy="2507573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prstDash val="sysDot"/>
              <a:round/>
              <a:headEnd/>
              <a:tailEnd/>
            </a:ln>
          </p:spPr>
        </p:cxnSp>
      </p:grpSp>
      <p:sp>
        <p:nvSpPr>
          <p:cNvPr id="11" name="Téglalap 10"/>
          <p:cNvSpPr/>
          <p:nvPr/>
        </p:nvSpPr>
        <p:spPr>
          <a:xfrm>
            <a:off x="1089360" y="3845621"/>
            <a:ext cx="705200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619250" algn="l"/>
                <a:tab pos="3051175" algn="l"/>
                <a:tab pos="8278813" algn="l"/>
              </a:tabLst>
              <a:defRPr/>
            </a:pPr>
            <a:r>
              <a:rPr lang="hu-HU" b="1" dirty="0">
                <a:solidFill>
                  <a:prstClr val="black"/>
                </a:solidFill>
                <a:cs typeface="Arial" pitchFamily="34" charset="0"/>
              </a:rPr>
              <a:t>	</a:t>
            </a:r>
            <a:r>
              <a:rPr lang="hu-HU" b="1" dirty="0" smtClean="0">
                <a:solidFill>
                  <a:prstClr val="black"/>
                </a:solidFill>
                <a:cs typeface="Arial" pitchFamily="34" charset="0"/>
              </a:rPr>
              <a:t>            	                     </a:t>
            </a:r>
            <a:r>
              <a:rPr lang="hu-HU" b="1" dirty="0" smtClean="0">
                <a:solidFill>
                  <a:srgbClr val="0000FF"/>
                </a:solidFill>
                <a:cs typeface="Arial" pitchFamily="34" charset="0"/>
              </a:rPr>
              <a:t>                                   </a:t>
            </a:r>
            <a:r>
              <a:rPr lang="hu-HU" dirty="0" smtClean="0">
                <a:solidFill>
                  <a:prstClr val="black"/>
                </a:solidFill>
                <a:cs typeface="Arial" pitchFamily="34" charset="0"/>
              </a:rPr>
              <a:t>t</a:t>
            </a:r>
            <a:endParaRPr lang="hu-HU" dirty="0">
              <a:solidFill>
                <a:prstClr val="black"/>
              </a:solidFill>
              <a:cs typeface="Arial" pitchFamily="34" charset="0"/>
            </a:endParaRPr>
          </a:p>
          <a:p>
            <a:pPr algn="just">
              <a:tabLst>
                <a:tab pos="1079500" algn="l"/>
                <a:tab pos="1797050" algn="l"/>
                <a:tab pos="4319588" algn="l"/>
              </a:tabLst>
              <a:defRPr/>
            </a:pPr>
            <a:r>
              <a:rPr lang="hu-HU" dirty="0">
                <a:solidFill>
                  <a:prstClr val="black"/>
                </a:solidFill>
                <a:cs typeface="Arial" pitchFamily="34" charset="0"/>
              </a:rPr>
              <a:t>	  </a:t>
            </a:r>
            <a:r>
              <a:rPr lang="hu-HU" dirty="0" smtClean="0">
                <a:solidFill>
                  <a:prstClr val="black"/>
                </a:solidFill>
                <a:cs typeface="Arial" pitchFamily="34" charset="0"/>
              </a:rPr>
              <a:t>	             </a:t>
            </a:r>
            <a:r>
              <a:rPr lang="hu-HU" dirty="0">
                <a:solidFill>
                  <a:srgbClr val="0000FF"/>
                </a:solidFill>
                <a:cs typeface="Arial" pitchFamily="34" charset="0"/>
              </a:rPr>
              <a:t>maximálisan 48 </a:t>
            </a:r>
            <a:r>
              <a:rPr lang="hu-HU" dirty="0" smtClean="0">
                <a:solidFill>
                  <a:srgbClr val="0000FF"/>
                </a:solidFill>
                <a:cs typeface="Arial" pitchFamily="34" charset="0"/>
              </a:rPr>
              <a:t>hónap,</a:t>
            </a:r>
            <a:endParaRPr lang="hu-HU" dirty="0">
              <a:solidFill>
                <a:srgbClr val="0000FF"/>
              </a:solidFill>
              <a:cs typeface="Arial" pitchFamily="34" charset="0"/>
            </a:endParaRPr>
          </a:p>
          <a:p>
            <a:pPr algn="just">
              <a:tabLst>
                <a:tab pos="1797050" algn="l"/>
                <a:tab pos="1798638" algn="l"/>
                <a:tab pos="2698750" algn="l"/>
              </a:tabLst>
              <a:defRPr/>
            </a:pPr>
            <a:r>
              <a:rPr lang="hu-HU" dirty="0" smtClean="0">
                <a:solidFill>
                  <a:srgbClr val="268C63"/>
                </a:solidFill>
                <a:cs typeface="Arial" pitchFamily="34" charset="0"/>
              </a:rPr>
              <a:t>	              </a:t>
            </a:r>
            <a:r>
              <a:rPr lang="hu-HU" dirty="0" smtClean="0">
                <a:solidFill>
                  <a:srgbClr val="0000FF"/>
                </a:solidFill>
                <a:cs typeface="Arial" pitchFamily="34" charset="0"/>
              </a:rPr>
              <a:t>intézményi beszerzés,</a:t>
            </a:r>
            <a:endParaRPr lang="hu-HU" dirty="0">
              <a:solidFill>
                <a:srgbClr val="0000FF"/>
              </a:solidFill>
              <a:cs typeface="Arial" pitchFamily="34" charset="0"/>
            </a:endParaRPr>
          </a:p>
          <a:p>
            <a:pPr algn="just">
              <a:tabLst>
                <a:tab pos="1435100" algn="l"/>
                <a:tab pos="2698750" algn="l"/>
              </a:tabLst>
              <a:defRPr/>
            </a:pPr>
            <a:r>
              <a:rPr lang="hu-HU" dirty="0" smtClean="0">
                <a:solidFill>
                  <a:srgbClr val="0000FF"/>
                </a:solidFill>
                <a:cs typeface="Arial" pitchFamily="34" charset="0"/>
              </a:rPr>
              <a:t>	         verseny </a:t>
            </a:r>
            <a:r>
              <a:rPr lang="hu-HU" dirty="0">
                <a:solidFill>
                  <a:srgbClr val="0000FF"/>
                </a:solidFill>
                <a:cs typeface="Arial" pitchFamily="34" charset="0"/>
              </a:rPr>
              <a:t>újranyitás v. </a:t>
            </a:r>
            <a:r>
              <a:rPr lang="hu-HU" dirty="0" smtClean="0">
                <a:solidFill>
                  <a:srgbClr val="0000FF"/>
                </a:solidFill>
                <a:cs typeface="Arial" pitchFamily="34" charset="0"/>
              </a:rPr>
              <a:t>megrendelés,</a:t>
            </a:r>
          </a:p>
          <a:p>
            <a:pPr algn="just">
              <a:tabLst>
                <a:tab pos="1789113" algn="l"/>
                <a:tab pos="2698750" algn="l"/>
              </a:tabLst>
              <a:defRPr/>
            </a:pPr>
            <a:r>
              <a:rPr lang="hu-HU" dirty="0" smtClean="0">
                <a:solidFill>
                  <a:srgbClr val="0000FF"/>
                </a:solidFill>
                <a:cs typeface="Arial" pitchFamily="34" charset="0"/>
              </a:rPr>
              <a:t>	elektronikus  eljárási cselekményekkel,</a:t>
            </a:r>
          </a:p>
          <a:p>
            <a:pPr algn="just">
              <a:tabLst>
                <a:tab pos="1789113" algn="l"/>
                <a:tab pos="2698750" algn="l"/>
              </a:tabLst>
              <a:defRPr/>
            </a:pPr>
            <a:r>
              <a:rPr lang="hu-HU" dirty="0" smtClean="0">
                <a:solidFill>
                  <a:srgbClr val="0000FF"/>
                </a:solidFill>
                <a:cs typeface="Arial" pitchFamily="34" charset="0"/>
              </a:rPr>
              <a:t>			        keretszám</a:t>
            </a:r>
            <a:endParaRPr lang="hu-HU" dirty="0">
              <a:solidFill>
                <a:srgbClr val="0000FF"/>
              </a:solidFill>
              <a:cs typeface="Arial" pitchFamily="34" charset="0"/>
            </a:endParaRPr>
          </a:p>
          <a:p>
            <a:pPr algn="just">
              <a:defRPr/>
            </a:pPr>
            <a:r>
              <a:rPr lang="hu-HU" sz="2400" dirty="0" smtClean="0">
                <a:solidFill>
                  <a:prstClr val="black"/>
                </a:solidFill>
                <a:cs typeface="Arial" pitchFamily="34" charset="0"/>
              </a:rPr>
              <a:t>  </a:t>
            </a:r>
            <a:r>
              <a:rPr lang="hu-HU" u="sng" dirty="0">
                <a:solidFill>
                  <a:srgbClr val="FF0000"/>
                </a:solidFill>
                <a:cs typeface="Arial" pitchFamily="34" charset="0"/>
              </a:rPr>
              <a:t>Keretmegállapodás megkötése!</a:t>
            </a:r>
          </a:p>
          <a:p>
            <a:pPr algn="just">
              <a:defRPr/>
            </a:pPr>
            <a:r>
              <a:rPr lang="hu-HU" dirty="0">
                <a:solidFill>
                  <a:srgbClr val="FF0000"/>
                </a:solidFill>
                <a:cs typeface="Arial" pitchFamily="34" charset="0"/>
              </a:rPr>
              <a:t>			</a:t>
            </a:r>
            <a:endParaRPr lang="hu-HU" sz="20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5" name="Tartalom helye 2"/>
          <p:cNvSpPr txBox="1">
            <a:spLocks/>
          </p:cNvSpPr>
          <p:nvPr/>
        </p:nvSpPr>
        <p:spPr bwMode="auto">
          <a:xfrm rot="20411038">
            <a:off x="475677" y="4322083"/>
            <a:ext cx="202166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0" algn="ctr">
              <a:buFontTx/>
              <a:buNone/>
            </a:pPr>
            <a:r>
              <a:rPr lang="hu-HU" sz="1400" b="1" kern="0" dirty="0" smtClean="0">
                <a:solidFill>
                  <a:srgbClr val="CC00FF"/>
                </a:solidFill>
                <a:effectLst>
                  <a:outerShdw blurRad="482600" dist="50800" dir="5400000" algn="ctr" rotWithShape="0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2017.02.01-től elektronikusan</a:t>
            </a:r>
          </a:p>
        </p:txBody>
      </p:sp>
      <p:sp>
        <p:nvSpPr>
          <p:cNvPr id="14" name="Dia számának helye 13"/>
          <p:cNvSpPr>
            <a:spLocks noGrp="1"/>
          </p:cNvSpPr>
          <p:nvPr>
            <p:ph type="sldNum" sz="quarter" idx="4294967295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hu-H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752475" y="1669952"/>
            <a:ext cx="7886700" cy="3044923"/>
          </a:xfrm>
          <a:noFill/>
        </p:spPr>
        <p:txBody>
          <a:bodyPr/>
          <a:lstStyle/>
          <a:p>
            <a:endParaRPr lang="hu-HU" dirty="0"/>
          </a:p>
        </p:txBody>
      </p:sp>
      <p:sp>
        <p:nvSpPr>
          <p:cNvPr id="18" name="Átellenes sarkain kerekített téglalap 17"/>
          <p:cNvSpPr/>
          <p:nvPr/>
        </p:nvSpPr>
        <p:spPr>
          <a:xfrm>
            <a:off x="1089360" y="3137438"/>
            <a:ext cx="1443372" cy="495726"/>
          </a:xfrm>
          <a:prstGeom prst="round2DiagRect">
            <a:avLst/>
          </a:prstGeom>
          <a:solidFill>
            <a:srgbClr val="00990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hu-HU" kern="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e</a:t>
            </a:r>
            <a:r>
              <a:rPr lang="hu-HU" kern="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-Első</a:t>
            </a:r>
            <a:r>
              <a:rPr lang="hu-HU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 rész</a:t>
            </a:r>
          </a:p>
        </p:txBody>
      </p:sp>
      <p:sp>
        <p:nvSpPr>
          <p:cNvPr id="19" name="Átellenes sarkain kerekített téglalap 18"/>
          <p:cNvSpPr/>
          <p:nvPr/>
        </p:nvSpPr>
        <p:spPr>
          <a:xfrm>
            <a:off x="2597949" y="2925664"/>
            <a:ext cx="4964901" cy="495726"/>
          </a:xfrm>
          <a:prstGeom prst="round2DiagRect">
            <a:avLst/>
          </a:prstGeom>
          <a:solidFill>
            <a:srgbClr val="0033CC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>
              <a:defRPr/>
            </a:pPr>
            <a:r>
              <a:rPr lang="hu-HU" kern="0" dirty="0" err="1" smtClean="0">
                <a:solidFill>
                  <a:srgbClr val="FFFF00"/>
                </a:solidFill>
                <a:cs typeface="Arial" panose="020B0604020202020204" pitchFamily="34" charset="0"/>
              </a:rPr>
              <a:t>e</a:t>
            </a:r>
            <a:r>
              <a:rPr lang="hu-HU" kern="0" dirty="0" err="1" smtClean="0">
                <a:solidFill>
                  <a:prstClr val="white"/>
                </a:solidFill>
                <a:cs typeface="Arial" panose="020B0604020202020204" pitchFamily="34" charset="0"/>
              </a:rPr>
              <a:t>-Második</a:t>
            </a:r>
            <a:r>
              <a:rPr lang="hu-HU" kern="0" dirty="0" smtClean="0">
                <a:solidFill>
                  <a:prstClr val="white"/>
                </a:solidFill>
                <a:cs typeface="Arial" panose="020B0604020202020204" pitchFamily="34" charset="0"/>
              </a:rPr>
              <a:t> rész</a:t>
            </a:r>
          </a:p>
        </p:txBody>
      </p:sp>
      <p:sp>
        <p:nvSpPr>
          <p:cNvPr id="13" name="Tartalom helye 2"/>
          <p:cNvSpPr txBox="1">
            <a:spLocks/>
          </p:cNvSpPr>
          <p:nvPr/>
        </p:nvSpPr>
        <p:spPr bwMode="auto">
          <a:xfrm rot="9503858" flipV="1">
            <a:off x="571514" y="5024799"/>
            <a:ext cx="2021661" cy="41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6700" indent="0" algn="ctr">
              <a:buFontTx/>
              <a:buNone/>
            </a:pPr>
            <a:r>
              <a:rPr lang="hu-HU" sz="1400" b="1" kern="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82600" dist="50800" dir="5400000" algn="ctr" rotWithShape="0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2018.04.15-től </a:t>
            </a:r>
            <a:r>
              <a:rPr lang="hu-HU" sz="1400" b="1" kern="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482600" dist="50800" dir="5400000" algn="ctr" rotWithShape="0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EKR-ben</a:t>
            </a:r>
            <a:endParaRPr lang="hu-HU" sz="1400" b="1" kern="0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482600" dist="50800" dir="5400000" algn="ctr" rotWithShape="0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/>
              <a:t>Központosított közbeszerzés </a:t>
            </a:r>
            <a:r>
              <a:rPr lang="hu-HU" sz="2400" dirty="0" smtClean="0"/>
              <a:t>előnyei</a:t>
            </a:r>
            <a:endParaRPr lang="hu-HU" sz="24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899592" y="1628800"/>
            <a:ext cx="7643192" cy="4205064"/>
          </a:xfrm>
        </p:spPr>
        <p:txBody>
          <a:bodyPr>
            <a:normAutofit fontScale="92500" lnSpcReduction="20000"/>
          </a:bodyPr>
          <a:lstStyle/>
          <a:p>
            <a:pPr marL="360000" indent="-285750">
              <a:lnSpc>
                <a:spcPct val="150000"/>
              </a:lnSpc>
              <a:defRPr/>
            </a:pPr>
            <a:r>
              <a:rPr lang="hu-HU" dirty="0" smtClean="0"/>
              <a:t>átláthatóság</a:t>
            </a:r>
            <a:r>
              <a:rPr lang="hu-HU" dirty="0"/>
              <a:t>, nyilvánosság</a:t>
            </a:r>
            <a:r>
              <a:rPr lang="hu-HU" dirty="0" smtClean="0"/>
              <a:t>, </a:t>
            </a:r>
          </a:p>
          <a:p>
            <a:pPr marL="360000" indent="-285750">
              <a:lnSpc>
                <a:spcPct val="150000"/>
              </a:lnSpc>
              <a:defRPr/>
            </a:pPr>
            <a:r>
              <a:rPr lang="hu-HU" dirty="0" smtClean="0"/>
              <a:t>adminisztratív </a:t>
            </a:r>
            <a:r>
              <a:rPr lang="hu-HU" dirty="0"/>
              <a:t>terhek csökkentése intézmények szintjén, </a:t>
            </a:r>
          </a:p>
          <a:p>
            <a:pPr marL="360000" indent="-285750">
              <a:lnSpc>
                <a:spcPct val="150000"/>
              </a:lnSpc>
              <a:defRPr/>
            </a:pPr>
            <a:r>
              <a:rPr lang="hu-HU" dirty="0"/>
              <a:t>állami ráfordítások (költségek) csökkentése, </a:t>
            </a:r>
          </a:p>
          <a:p>
            <a:pPr marL="360000" indent="-285750">
              <a:lnSpc>
                <a:spcPct val="150000"/>
              </a:lnSpc>
              <a:defRPr/>
            </a:pPr>
            <a:r>
              <a:rPr lang="hu-HU" dirty="0"/>
              <a:t>tervezhetőség, kiszámíthatóság,</a:t>
            </a:r>
          </a:p>
          <a:p>
            <a:pPr marL="360000" indent="-285750">
              <a:lnSpc>
                <a:spcPct val="150000"/>
              </a:lnSpc>
              <a:defRPr/>
            </a:pPr>
            <a:r>
              <a:rPr lang="hu-HU" dirty="0">
                <a:cs typeface="Arial" pitchFamily="34" charset="0"/>
              </a:rPr>
              <a:t>gyorsítás, egyszerűsítés,</a:t>
            </a:r>
          </a:p>
          <a:p>
            <a:pPr marL="360000" indent="-285750">
              <a:lnSpc>
                <a:spcPct val="150000"/>
              </a:lnSpc>
              <a:defRPr/>
            </a:pPr>
            <a:r>
              <a:rPr lang="hu-HU" dirty="0">
                <a:cs typeface="Arial" pitchFamily="34" charset="0"/>
              </a:rPr>
              <a:t>méretgazdaságosság, jelentős kedvezmények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010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Miért érdemes megismerni 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KEF-nél</a:t>
            </a:r>
            <a:r>
              <a:rPr lang="hu-HU" dirty="0" smtClean="0"/>
              <a:t> </a:t>
            </a:r>
            <a:r>
              <a:rPr lang="hu-HU" dirty="0"/>
              <a:t>alkalmazott értékeléseket?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205064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57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67544" y="1628800"/>
            <a:ext cx="4038600" cy="4205064"/>
          </a:xfrm>
        </p:spPr>
        <p:txBody>
          <a:bodyPr/>
          <a:lstStyle/>
          <a:p>
            <a:pPr marL="0" indent="0" algn="ctr">
              <a:buNone/>
            </a:pPr>
            <a:r>
              <a:rPr lang="hu-HU" u="sng" dirty="0" smtClean="0"/>
              <a:t>„Általában a beszerzés”</a:t>
            </a:r>
          </a:p>
          <a:p>
            <a:endParaRPr lang="hu-HU" dirty="0" smtClean="0"/>
          </a:p>
          <a:p>
            <a:r>
              <a:rPr lang="hu-HU" sz="2400" i="1" dirty="0" smtClean="0"/>
              <a:t>Legtöbb esetben ezt jól ismerik, ezzel találkoznak</a:t>
            </a:r>
            <a:endParaRPr lang="hu-HU" sz="2400" i="1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u-HU" u="sng" dirty="0" smtClean="0"/>
              <a:t>KEF</a:t>
            </a:r>
          </a:p>
          <a:p>
            <a:pPr marL="0" indent="0" algn="ctr">
              <a:buNone/>
            </a:pPr>
            <a:endParaRPr lang="hu-HU" dirty="0" smtClean="0"/>
          </a:p>
          <a:p>
            <a:r>
              <a:rPr lang="hu-HU" sz="2400" i="1" dirty="0" smtClean="0"/>
              <a:t>A szerződéseket általában ismerik, használják, de az addig tartó folyamatot kevesen ismerik,</a:t>
            </a:r>
          </a:p>
          <a:p>
            <a:r>
              <a:rPr lang="hu-HU" sz="2400" i="1" dirty="0" smtClean="0"/>
              <a:t>Speciális szerep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391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/>
              <a:t>Célok, problémák, megoldások, avagy miről mesélnek a számok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u="sng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hu-HU" u="sng" dirty="0"/>
          </a:p>
        </p:txBody>
      </p:sp>
      <p:sp>
        <p:nvSpPr>
          <p:cNvPr id="6" name="Tartalom helye 4"/>
          <p:cNvSpPr txBox="1">
            <a:spLocks/>
          </p:cNvSpPr>
          <p:nvPr/>
        </p:nvSpPr>
        <p:spPr>
          <a:xfrm>
            <a:off x="2781300" y="2492896"/>
            <a:ext cx="4038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44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ke_kozponti_prezi_template_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NKE_prezentacio_alap minta</Template>
  <TotalTime>0</TotalTime>
  <Words>688</Words>
  <Application>Microsoft Office PowerPoint</Application>
  <PresentationFormat>Diavetítés a képernyőre (4:3 oldalarány)</PresentationFormat>
  <Paragraphs>279</Paragraphs>
  <Slides>21</Slides>
  <Notes>21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21</vt:i4>
      </vt:variant>
    </vt:vector>
  </HeadingPairs>
  <TitlesOfParts>
    <vt:vector size="23" baseType="lpstr">
      <vt:lpstr>nke_kozponti_prezi_template_final</vt:lpstr>
      <vt:lpstr>Egyéni tervezés</vt:lpstr>
      <vt:lpstr>Közbeszerzési Szakmai Napok </vt:lpstr>
      <vt:lpstr>Tematika</vt:lpstr>
      <vt:lpstr>A KEF rövid bemutatása </vt:lpstr>
      <vt:lpstr> A Központosított közbeszerzés szereplői </vt:lpstr>
      <vt:lpstr>A Keretmegállapodásos eljárás részei</vt:lpstr>
      <vt:lpstr>Központosított közbeszerzés előnyei</vt:lpstr>
      <vt:lpstr>Miért érdemes megismerni a  KEF-nél alkalmazott értékeléseket?</vt:lpstr>
      <vt:lpstr>PowerPoint bemutató</vt:lpstr>
      <vt:lpstr>Célok, problémák, megoldások, avagy miről mesélnek a számok</vt:lpstr>
      <vt:lpstr>2015  (az eredményes eljárásokkal, megkötött keretmegállapodásokkal kapcsolatosan)</vt:lpstr>
      <vt:lpstr>PowerPoint bemutató</vt:lpstr>
      <vt:lpstr>Lebonyolított beszerzésekről adatok</vt:lpstr>
      <vt:lpstr>Néhány adat</vt:lpstr>
      <vt:lpstr>Elmélet és a gyakorlat bemutatása</vt:lpstr>
      <vt:lpstr>PowerPoint bemutató</vt:lpstr>
      <vt:lpstr>Néhány konkrét eset rövid ismertetése</vt:lpstr>
      <vt:lpstr>PowerPoint bemutató</vt:lpstr>
      <vt:lpstr>PowerPoint bemutató</vt:lpstr>
      <vt:lpstr>PowerPoint bemutató</vt:lpstr>
      <vt:lpstr>Zárógondolatok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2019-04-29T11:37:40Z</dcterms:created>
  <dcterms:modified xsi:type="dcterms:W3CDTF">2019-04-29T11:37:56Z</dcterms:modified>
</cp:coreProperties>
</file>